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95" r:id="rId2"/>
    <p:sldId id="259" r:id="rId3"/>
    <p:sldId id="388" r:id="rId4"/>
    <p:sldId id="403" r:id="rId5"/>
    <p:sldId id="372" r:id="rId6"/>
    <p:sldId id="373" r:id="rId7"/>
    <p:sldId id="374" r:id="rId8"/>
    <p:sldId id="375" r:id="rId9"/>
    <p:sldId id="376" r:id="rId10"/>
    <p:sldId id="377" r:id="rId11"/>
    <p:sldId id="378" r:id="rId12"/>
    <p:sldId id="379" r:id="rId13"/>
    <p:sldId id="405" r:id="rId14"/>
    <p:sldId id="406" r:id="rId15"/>
    <p:sldId id="380" r:id="rId16"/>
    <p:sldId id="382" r:id="rId17"/>
    <p:sldId id="407" r:id="rId18"/>
    <p:sldId id="410" r:id="rId19"/>
    <p:sldId id="381" r:id="rId20"/>
    <p:sldId id="383" r:id="rId21"/>
    <p:sldId id="386" r:id="rId22"/>
    <p:sldId id="384" r:id="rId23"/>
    <p:sldId id="385" r:id="rId24"/>
    <p:sldId id="409" r:id="rId25"/>
    <p:sldId id="387" r:id="rId26"/>
    <p:sldId id="313" r:id="rId27"/>
    <p:sldId id="314" r:id="rId28"/>
    <p:sldId id="315" r:id="rId29"/>
    <p:sldId id="317" r:id="rId30"/>
    <p:sldId id="318" r:id="rId31"/>
    <p:sldId id="319" r:id="rId32"/>
    <p:sldId id="320" r:id="rId33"/>
    <p:sldId id="321" r:id="rId34"/>
    <p:sldId id="322" r:id="rId35"/>
    <p:sldId id="323" r:id="rId36"/>
    <p:sldId id="359" r:id="rId37"/>
    <p:sldId id="389" r:id="rId38"/>
    <p:sldId id="402" r:id="rId39"/>
    <p:sldId id="390" r:id="rId40"/>
    <p:sldId id="391" r:id="rId41"/>
    <p:sldId id="392" r:id="rId42"/>
    <p:sldId id="393" r:id="rId43"/>
    <p:sldId id="394" r:id="rId44"/>
    <p:sldId id="395" r:id="rId45"/>
    <p:sldId id="396" r:id="rId46"/>
    <p:sldId id="397" r:id="rId47"/>
    <p:sldId id="398" r:id="rId48"/>
    <p:sldId id="399" r:id="rId49"/>
    <p:sldId id="400" r:id="rId50"/>
    <p:sldId id="401" r:id="rId51"/>
    <p:sldId id="362" r:id="rId52"/>
    <p:sldId id="371"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12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2B9C93-5FE0-4863-A797-07B956AF67F5}" type="datetimeFigureOut">
              <a:rPr lang="en-US" smtClean="0"/>
              <a:pPr/>
              <a:t>28-Jul-18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E719AC-3036-49EB-A528-C0ED88DA9D1E}" type="slidenum">
              <a:rPr lang="en-US" smtClean="0"/>
              <a:pPr/>
              <a:t>‹#›</a:t>
            </a:fld>
            <a:endParaRPr lang="en-US"/>
          </a:p>
        </p:txBody>
      </p:sp>
    </p:spTree>
    <p:extLst>
      <p:ext uri="{BB962C8B-B14F-4D97-AF65-F5344CB8AC3E}">
        <p14:creationId xmlns:p14="http://schemas.microsoft.com/office/powerpoint/2010/main" val="549373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DE719AC-3036-49EB-A528-C0ED88DA9D1E}" type="slidenum">
              <a:rPr lang="en-US" smtClean="0"/>
              <a:pPr/>
              <a:t>13</a:t>
            </a:fld>
            <a:endParaRPr lang="en-US"/>
          </a:p>
        </p:txBody>
      </p:sp>
    </p:spTree>
    <p:extLst>
      <p:ext uri="{BB962C8B-B14F-4D97-AF65-F5344CB8AC3E}">
        <p14:creationId xmlns:p14="http://schemas.microsoft.com/office/powerpoint/2010/main" val="3220478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9AB9592-7085-4AD8-91B4-0CCA9F77A56A}" type="slidenum">
              <a:rPr lang="en-IN" smtClean="0"/>
              <a:pPr/>
              <a:t>39</a:t>
            </a:fld>
            <a:endParaRPr lang="en-IN"/>
          </a:p>
        </p:txBody>
      </p:sp>
    </p:spTree>
    <p:extLst>
      <p:ext uri="{BB962C8B-B14F-4D97-AF65-F5344CB8AC3E}">
        <p14:creationId xmlns:p14="http://schemas.microsoft.com/office/powerpoint/2010/main" val="961386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28-Jul-18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28-Jul-18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28-Jul-18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Rectangle 24"/>
          <p:cNvSpPr>
            <a:spLocks noGrp="1" noChangeArrowheads="1"/>
          </p:cNvSpPr>
          <p:nvPr>
            <p:ph type="dt" sz="half" idx="10"/>
          </p:nvPr>
        </p:nvSpPr>
        <p:spPr>
          <a:ln/>
        </p:spPr>
        <p:txBody>
          <a:bodyPr/>
          <a:lstStyle>
            <a:lvl1pPr>
              <a:defRPr/>
            </a:lvl1pPr>
          </a:lstStyle>
          <a:p>
            <a:pPr>
              <a:defRPr/>
            </a:pPr>
            <a:endParaRPr lang="en-US"/>
          </a:p>
        </p:txBody>
      </p:sp>
      <p:sp>
        <p:nvSpPr>
          <p:cNvPr id="7" name="Rectangle 25"/>
          <p:cNvSpPr>
            <a:spLocks noGrp="1" noChangeArrowheads="1"/>
          </p:cNvSpPr>
          <p:nvPr>
            <p:ph type="ftr" sz="quarter" idx="11"/>
          </p:nvPr>
        </p:nvSpPr>
        <p:spPr>
          <a:ln/>
        </p:spPr>
        <p:txBody>
          <a:bodyPr/>
          <a:lstStyle>
            <a:lvl1pPr>
              <a:defRPr/>
            </a:lvl1pPr>
          </a:lstStyle>
          <a:p>
            <a:pPr>
              <a:defRPr/>
            </a:pPr>
            <a:endParaRPr lang="en-US"/>
          </a:p>
        </p:txBody>
      </p:sp>
      <p:sp>
        <p:nvSpPr>
          <p:cNvPr id="8" name="Rectangle 26"/>
          <p:cNvSpPr>
            <a:spLocks noGrp="1" noChangeArrowheads="1"/>
          </p:cNvSpPr>
          <p:nvPr>
            <p:ph type="sldNum" sz="quarter" idx="12"/>
          </p:nvPr>
        </p:nvSpPr>
        <p:spPr>
          <a:ln/>
        </p:spPr>
        <p:txBody>
          <a:bodyPr/>
          <a:lstStyle>
            <a:lvl1pPr>
              <a:defRPr/>
            </a:lvl1pPr>
          </a:lstStyle>
          <a:p>
            <a:pPr>
              <a:defRPr/>
            </a:pPr>
            <a:fld id="{FF07E556-8EDA-41D9-BEC2-2DAA55EB59D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28-Jul-18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28-Jul-18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28-Jul-18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28-Jul-18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28-Jul-18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28-Jul-18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28-Jul-18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28-Jul-18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28-Jul-18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researchgate.net/publication/257653541_Mutation_Breeding_in_Pulses_An_Overview"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s://www.ncbi.nlm.nih.gov/pmc/articles/PMC5343864/"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PowerPoint_Slide.sld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6.emf"/></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PowerPoint_Slide1.sldx"/><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8.jpeg"/><Relationship Id="rId4" Type="http://schemas.openxmlformats.org/officeDocument/2006/relationships/image" Target="../media/image7.emf"/></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PowerPoint_Slide2.sldx"/><Relationship Id="rId7"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emf"/></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90600"/>
            <a:ext cx="7772400" cy="1924050"/>
          </a:xfrm>
          <a:solidFill>
            <a:srgbClr val="FFFF00"/>
          </a:solidFill>
        </p:spPr>
        <p:txBody>
          <a:bodyPr>
            <a:normAutofit fontScale="90000"/>
          </a:bodyPr>
          <a:lstStyle/>
          <a:p>
            <a:r>
              <a:rPr lang="en-US" dirty="0" smtClean="0">
                <a:solidFill>
                  <a:srgbClr val="FF0000"/>
                </a:solidFill>
              </a:rPr>
              <a:t>Pulses overview; status and opportunities for genetic enhancement</a:t>
            </a:r>
            <a:endParaRPr lang="en-US" dirty="0">
              <a:solidFill>
                <a:srgbClr val="FF0000"/>
              </a:solidFill>
            </a:endParaRPr>
          </a:p>
        </p:txBody>
      </p:sp>
      <p:sp>
        <p:nvSpPr>
          <p:cNvPr id="3" name="Subtitle 2"/>
          <p:cNvSpPr>
            <a:spLocks noGrp="1"/>
          </p:cNvSpPr>
          <p:nvPr>
            <p:ph type="subTitle" idx="1"/>
          </p:nvPr>
        </p:nvSpPr>
        <p:spPr>
          <a:xfrm>
            <a:off x="4267200" y="4953000"/>
            <a:ext cx="4724400" cy="685800"/>
          </a:xfrm>
          <a:solidFill>
            <a:srgbClr val="92D050"/>
          </a:solidFill>
        </p:spPr>
        <p:txBody>
          <a:bodyPr/>
          <a:lstStyle/>
          <a:p>
            <a:r>
              <a:rPr lang="en-US" b="1" dirty="0" smtClean="0">
                <a:solidFill>
                  <a:schemeClr val="tx1"/>
                </a:solidFill>
              </a:rPr>
              <a:t>Ramavtar Sharma</a:t>
            </a:r>
            <a:endParaRPr lang="en-US" b="1" dirty="0">
              <a:solidFill>
                <a:schemeClr val="tx1"/>
              </a:solidFill>
            </a:endParaRPr>
          </a:p>
        </p:txBody>
      </p:sp>
      <p:pic>
        <p:nvPicPr>
          <p:cNvPr id="4" name="Picture 3" descr="http://pibphoto.nic.in/documents/rlink/2016/dec/i2016121602.jpg"/>
          <p:cNvPicPr/>
          <p:nvPr/>
        </p:nvPicPr>
        <p:blipFill>
          <a:blip r:embed="rId2" cstate="print"/>
          <a:srcRect/>
          <a:stretch>
            <a:fillRect/>
          </a:stretch>
        </p:blipFill>
        <p:spPr bwMode="auto">
          <a:xfrm>
            <a:off x="533400" y="3200400"/>
            <a:ext cx="8341038" cy="1123950"/>
          </a:xfrm>
          <a:prstGeom prst="rect">
            <a:avLst/>
          </a:prstGeom>
          <a:noFill/>
          <a:ln w="9525">
            <a:noFill/>
            <a:miter lim="800000"/>
            <a:headEnd/>
            <a:tailEnd/>
          </a:ln>
        </p:spPr>
      </p:pic>
      <p:sp>
        <p:nvSpPr>
          <p:cNvPr id="5" name="Rectangle 4"/>
          <p:cNvSpPr/>
          <p:nvPr/>
        </p:nvSpPr>
        <p:spPr>
          <a:xfrm>
            <a:off x="0" y="6400800"/>
            <a:ext cx="8991600" cy="369332"/>
          </a:xfrm>
          <a:prstGeom prst="rect">
            <a:avLst/>
          </a:prstGeom>
        </p:spPr>
        <p:txBody>
          <a:bodyPr wrap="square">
            <a:spAutoFit/>
          </a:bodyPr>
          <a:lstStyle/>
          <a:p>
            <a:r>
              <a:rPr lang="en-IN" dirty="0"/>
              <a:t>Presented during Group meeting organized by ICAR-ATARI, Jodhpur for 26-27 July 2018-19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701540"/>
            <a:ext cx="7086600" cy="4330416"/>
          </a:xfrm>
          <a:prstGeom prst="rect">
            <a:avLst/>
          </a:prstGeom>
        </p:spPr>
        <p:txBody>
          <a:bodyPr wrap="square">
            <a:spAutoFit/>
          </a:bodyPr>
          <a:lstStyle/>
          <a:p>
            <a:pPr>
              <a:lnSpc>
                <a:spcPct val="107000"/>
              </a:lnSpc>
              <a:spcAft>
                <a:spcPts val="0"/>
              </a:spcAft>
            </a:pPr>
            <a:r>
              <a:rPr lang="en-IN" sz="2000" b="1" dirty="0">
                <a:latin typeface="Times New Roman" panose="02020603050405020304" pitchFamily="18" charset="0"/>
                <a:ea typeface="Times New Roman" panose="02020603050405020304" pitchFamily="18" charset="0"/>
                <a:cs typeface="Mangal" panose="02040503050203030202" pitchFamily="18" charset="0"/>
              </a:rPr>
              <a:t>Lentil:</a:t>
            </a:r>
            <a:r>
              <a:rPr lang="en-IN" sz="2000" dirty="0">
                <a:latin typeface="Times New Roman" panose="02020603050405020304" pitchFamily="18" charset="0"/>
                <a:ea typeface="Times New Roman" panose="02020603050405020304" pitchFamily="18" charset="0"/>
                <a:cs typeface="Mangal" panose="02040503050203030202" pitchFamily="18" charset="0"/>
              </a:rPr>
              <a:t> </a:t>
            </a:r>
            <a:endParaRPr lang="en-IN"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000" dirty="0">
                <a:latin typeface="Times New Roman" panose="02020603050405020304" pitchFamily="18" charset="0"/>
                <a:ea typeface="Times New Roman" panose="02020603050405020304" pitchFamily="18" charset="0"/>
                <a:cs typeface="Mangal" panose="02040503050203030202" pitchFamily="18" charset="0"/>
              </a:rPr>
              <a:t>High yielding varieties possessing resistance to fusarium wilt, rust and stem </a:t>
            </a:r>
            <a:r>
              <a:rPr lang="en-IN" sz="2000" dirty="0" err="1">
                <a:latin typeface="Times New Roman" panose="02020603050405020304" pitchFamily="18" charset="0"/>
                <a:ea typeface="Times New Roman" panose="02020603050405020304" pitchFamily="18" charset="0"/>
                <a:cs typeface="Mangal" panose="02040503050203030202" pitchFamily="18" charset="0"/>
              </a:rPr>
              <a:t>phyllium</a:t>
            </a:r>
            <a:r>
              <a:rPr lang="en-IN" sz="2000" dirty="0">
                <a:latin typeface="Times New Roman" panose="02020603050405020304" pitchFamily="18" charset="0"/>
                <a:ea typeface="Times New Roman" panose="02020603050405020304" pitchFamily="18" charset="0"/>
                <a:cs typeface="Mangal" panose="02040503050203030202" pitchFamily="18" charset="0"/>
              </a:rPr>
              <a:t> blight, and </a:t>
            </a:r>
            <a:endParaRPr lang="en-IN" sz="2000" dirty="0" smtClean="0">
              <a:latin typeface="Times New Roman" panose="02020603050405020304" pitchFamily="18" charset="0"/>
              <a:ea typeface="Times New Roman" panose="02020603050405020304" pitchFamily="18" charset="0"/>
              <a:cs typeface="Mangal" panose="02040503050203030202" pitchFamily="18" charset="0"/>
            </a:endParaRPr>
          </a:p>
          <a:p>
            <a:pPr marL="800100" lvl="1" indent="-342900">
              <a:lnSpc>
                <a:spcPct val="107000"/>
              </a:lnSpc>
              <a:spcAft>
                <a:spcPts val="800"/>
              </a:spcAft>
              <a:buSzPts val="1000"/>
              <a:buFont typeface="Symbol" panose="05050102010706020507" pitchFamily="18" charset="2"/>
              <a:buChar char=""/>
              <a:tabLst>
                <a:tab pos="457200" algn="l"/>
              </a:tabLst>
            </a:pPr>
            <a:r>
              <a:rPr lang="en-IN" sz="2000" dirty="0" smtClean="0">
                <a:latin typeface="Times New Roman" panose="02020603050405020304" pitchFamily="18" charset="0"/>
                <a:ea typeface="Times New Roman" panose="02020603050405020304" pitchFamily="18" charset="0"/>
                <a:cs typeface="Mangal" panose="02040503050203030202" pitchFamily="18" charset="0"/>
              </a:rPr>
              <a:t>combining </a:t>
            </a:r>
            <a:r>
              <a:rPr lang="en-IN" sz="20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higher biomass </a:t>
            </a:r>
            <a:r>
              <a:rPr lang="en-IN" sz="2000" dirty="0">
                <a:latin typeface="Times New Roman" panose="02020603050405020304" pitchFamily="18" charset="0"/>
                <a:ea typeface="Times New Roman" panose="02020603050405020304" pitchFamily="18" charset="0"/>
                <a:cs typeface="Mangal" panose="02040503050203030202" pitchFamily="18" charset="0"/>
              </a:rPr>
              <a:t>and </a:t>
            </a:r>
            <a:endParaRPr lang="en-IN" sz="2000" dirty="0" smtClean="0">
              <a:latin typeface="Times New Roman" panose="02020603050405020304" pitchFamily="18" charset="0"/>
              <a:ea typeface="Times New Roman" panose="02020603050405020304" pitchFamily="18" charset="0"/>
              <a:cs typeface="Mangal" panose="02040503050203030202" pitchFamily="18" charset="0"/>
            </a:endParaRPr>
          </a:p>
          <a:p>
            <a:pPr marL="800100" lvl="1" indent="-342900">
              <a:lnSpc>
                <a:spcPct val="107000"/>
              </a:lnSpc>
              <a:spcAft>
                <a:spcPts val="800"/>
              </a:spcAft>
              <a:buSzPts val="1000"/>
              <a:buFont typeface="Symbol" panose="05050102010706020507" pitchFamily="18" charset="2"/>
              <a:buChar char=""/>
              <a:tabLst>
                <a:tab pos="457200" algn="l"/>
              </a:tabLst>
            </a:pPr>
            <a:r>
              <a:rPr lang="en-IN" sz="2000" dirty="0" smtClean="0">
                <a:solidFill>
                  <a:srgbClr val="FF0000"/>
                </a:solidFill>
                <a:latin typeface="Times New Roman" panose="02020603050405020304" pitchFamily="18" charset="0"/>
                <a:ea typeface="Times New Roman" panose="02020603050405020304" pitchFamily="18" charset="0"/>
                <a:cs typeface="Mangal" panose="02040503050203030202" pitchFamily="18" charset="0"/>
              </a:rPr>
              <a:t>early </a:t>
            </a:r>
            <a:r>
              <a:rPr lang="en-IN" sz="20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maturity </a:t>
            </a:r>
            <a:r>
              <a:rPr lang="en-IN" sz="2000" dirty="0">
                <a:latin typeface="Times New Roman" panose="02020603050405020304" pitchFamily="18" charset="0"/>
                <a:ea typeface="Times New Roman" panose="02020603050405020304" pitchFamily="18" charset="0"/>
                <a:cs typeface="Mangal" panose="02040503050203030202" pitchFamily="18" charset="0"/>
              </a:rPr>
              <a:t>for rice-fallow and </a:t>
            </a:r>
            <a:r>
              <a:rPr lang="en-IN" sz="2000" dirty="0" err="1">
                <a:latin typeface="Times New Roman" panose="02020603050405020304" pitchFamily="18" charset="0"/>
                <a:ea typeface="Times New Roman" panose="02020603050405020304" pitchFamily="18" charset="0"/>
                <a:cs typeface="Mangal" panose="02040503050203030202" pitchFamily="18" charset="0"/>
              </a:rPr>
              <a:t>utera</a:t>
            </a:r>
            <a:r>
              <a:rPr lang="en-IN" sz="2000" dirty="0">
                <a:latin typeface="Times New Roman" panose="02020603050405020304" pitchFamily="18" charset="0"/>
                <a:ea typeface="Times New Roman" panose="02020603050405020304" pitchFamily="18" charset="0"/>
                <a:cs typeface="Mangal" panose="02040503050203030202" pitchFamily="18" charset="0"/>
              </a:rPr>
              <a:t> cultivation.</a:t>
            </a:r>
            <a:endParaRPr lang="en-IN" dirty="0">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0"/>
              </a:spcAft>
            </a:pPr>
            <a:r>
              <a:rPr lang="en-IN" sz="2000" b="1" dirty="0">
                <a:latin typeface="Times New Roman" panose="02020603050405020304" pitchFamily="18" charset="0"/>
                <a:ea typeface="Times New Roman" panose="02020603050405020304" pitchFamily="18" charset="0"/>
                <a:cs typeface="Mangal" panose="02040503050203030202" pitchFamily="18" charset="0"/>
              </a:rPr>
              <a:t>Field pea:</a:t>
            </a:r>
            <a:r>
              <a:rPr lang="en-IN" sz="2000" dirty="0">
                <a:latin typeface="Times New Roman" panose="02020603050405020304" pitchFamily="18" charset="0"/>
                <a:ea typeface="Times New Roman" panose="02020603050405020304" pitchFamily="18" charset="0"/>
                <a:cs typeface="Mangal" panose="02040503050203030202" pitchFamily="18" charset="0"/>
              </a:rPr>
              <a:t> </a:t>
            </a:r>
            <a:endParaRPr lang="en-IN"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000" dirty="0">
                <a:latin typeface="Times New Roman" panose="02020603050405020304" pitchFamily="18" charset="0"/>
                <a:ea typeface="Times New Roman" panose="02020603050405020304" pitchFamily="18" charset="0"/>
                <a:cs typeface="Mangal" panose="02040503050203030202" pitchFamily="18" charset="0"/>
              </a:rPr>
              <a:t>Genetic improvement for grain yield by combining </a:t>
            </a:r>
            <a:endParaRPr lang="en-IN" sz="2000" dirty="0" smtClean="0">
              <a:latin typeface="Times New Roman" panose="02020603050405020304" pitchFamily="18" charset="0"/>
              <a:ea typeface="Times New Roman" panose="02020603050405020304" pitchFamily="18" charset="0"/>
              <a:cs typeface="Mangal" panose="02040503050203030202" pitchFamily="18" charset="0"/>
            </a:endParaRPr>
          </a:p>
          <a:p>
            <a:pPr marL="800100" lvl="1" indent="-342900">
              <a:lnSpc>
                <a:spcPct val="107000"/>
              </a:lnSpc>
              <a:spcAft>
                <a:spcPts val="800"/>
              </a:spcAft>
              <a:buSzPts val="1000"/>
              <a:buFont typeface="Symbol" panose="05050102010706020507" pitchFamily="18" charset="2"/>
              <a:buChar char=""/>
              <a:tabLst>
                <a:tab pos="457200" algn="l"/>
              </a:tabLst>
            </a:pPr>
            <a:r>
              <a:rPr lang="en-IN" sz="2000" dirty="0" smtClean="0">
                <a:solidFill>
                  <a:srgbClr val="FF0000"/>
                </a:solidFill>
                <a:latin typeface="Times New Roman" panose="02020603050405020304" pitchFamily="18" charset="0"/>
                <a:ea typeface="Times New Roman" panose="02020603050405020304" pitchFamily="18" charset="0"/>
                <a:cs typeface="Mangal" panose="02040503050203030202" pitchFamily="18" charset="0"/>
              </a:rPr>
              <a:t>higher </a:t>
            </a:r>
            <a:r>
              <a:rPr lang="en-IN" sz="20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biomass</a:t>
            </a:r>
            <a:r>
              <a:rPr lang="en-IN" sz="2000" dirty="0">
                <a:latin typeface="Times New Roman" panose="02020603050405020304" pitchFamily="18" charset="0"/>
                <a:ea typeface="Times New Roman" panose="02020603050405020304" pitchFamily="18" charset="0"/>
                <a:cs typeface="Mangal" panose="02040503050203030202" pitchFamily="18" charset="0"/>
              </a:rPr>
              <a:t>, </a:t>
            </a:r>
            <a:endParaRPr lang="en-IN" sz="2000" dirty="0" smtClean="0">
              <a:latin typeface="Times New Roman" panose="02020603050405020304" pitchFamily="18" charset="0"/>
              <a:ea typeface="Times New Roman" panose="02020603050405020304" pitchFamily="18" charset="0"/>
              <a:cs typeface="Mangal" panose="02040503050203030202" pitchFamily="18" charset="0"/>
            </a:endParaRPr>
          </a:p>
          <a:p>
            <a:pPr marL="800100" lvl="1" indent="-342900">
              <a:lnSpc>
                <a:spcPct val="107000"/>
              </a:lnSpc>
              <a:spcAft>
                <a:spcPts val="800"/>
              </a:spcAft>
              <a:buSzPts val="1000"/>
              <a:buFont typeface="Symbol" panose="05050102010706020507" pitchFamily="18" charset="2"/>
              <a:buChar char=""/>
              <a:tabLst>
                <a:tab pos="457200" algn="l"/>
              </a:tabLst>
            </a:pPr>
            <a:r>
              <a:rPr lang="en-IN" sz="2000" dirty="0" smtClean="0">
                <a:solidFill>
                  <a:srgbClr val="FF0000"/>
                </a:solidFill>
                <a:latin typeface="Times New Roman" panose="02020603050405020304" pitchFamily="18" charset="0"/>
                <a:ea typeface="Times New Roman" panose="02020603050405020304" pitchFamily="18" charset="0"/>
                <a:cs typeface="Mangal" panose="02040503050203030202" pitchFamily="18" charset="0"/>
              </a:rPr>
              <a:t>stiff </a:t>
            </a:r>
            <a:r>
              <a:rPr lang="en-IN" sz="20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stem </a:t>
            </a:r>
            <a:r>
              <a:rPr lang="en-IN" sz="2000" dirty="0">
                <a:latin typeface="Times New Roman" panose="02020603050405020304" pitchFamily="18" charset="0"/>
                <a:ea typeface="Times New Roman" panose="02020603050405020304" pitchFamily="18" charset="0"/>
                <a:cs typeface="Mangal" panose="02040503050203030202" pitchFamily="18" charset="0"/>
              </a:rPr>
              <a:t>and </a:t>
            </a:r>
            <a:endParaRPr lang="en-IN" sz="2000" dirty="0" smtClean="0">
              <a:latin typeface="Times New Roman" panose="02020603050405020304" pitchFamily="18" charset="0"/>
              <a:ea typeface="Times New Roman" panose="02020603050405020304" pitchFamily="18" charset="0"/>
              <a:cs typeface="Mangal" panose="02040503050203030202" pitchFamily="18" charset="0"/>
            </a:endParaRPr>
          </a:p>
          <a:p>
            <a:pPr marL="800100" lvl="1" indent="-342900">
              <a:lnSpc>
                <a:spcPct val="107000"/>
              </a:lnSpc>
              <a:spcAft>
                <a:spcPts val="800"/>
              </a:spcAft>
              <a:buSzPts val="1000"/>
              <a:buFont typeface="Symbol" panose="05050102010706020507" pitchFamily="18" charset="2"/>
              <a:buChar char=""/>
              <a:tabLst>
                <a:tab pos="457200" algn="l"/>
              </a:tabLst>
            </a:pPr>
            <a:r>
              <a:rPr lang="en-IN" sz="2000" dirty="0" smtClean="0">
                <a:solidFill>
                  <a:srgbClr val="FF0000"/>
                </a:solidFill>
                <a:latin typeface="Times New Roman" panose="02020603050405020304" pitchFamily="18" charset="0"/>
                <a:ea typeface="Times New Roman" panose="02020603050405020304" pitchFamily="18" charset="0"/>
                <a:cs typeface="Mangal" panose="02040503050203030202" pitchFamily="18" charset="0"/>
              </a:rPr>
              <a:t>few </a:t>
            </a:r>
            <a:r>
              <a:rPr lang="en-IN" sz="20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leaflets </a:t>
            </a:r>
            <a:r>
              <a:rPr lang="en-IN" sz="2000" dirty="0">
                <a:latin typeface="Times New Roman" panose="02020603050405020304" pitchFamily="18" charset="0"/>
                <a:ea typeface="Times New Roman" panose="02020603050405020304" pitchFamily="18" charset="0"/>
                <a:cs typeface="Mangal" panose="02040503050203030202" pitchFamily="18" charset="0"/>
              </a:rPr>
              <a:t>traits besides powdery mildew and rust resistance.</a:t>
            </a:r>
            <a:endParaRPr lang="en-IN"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1286460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458200" cy="3906069"/>
          </a:xfrm>
          <a:prstGeom prst="rect">
            <a:avLst/>
          </a:prstGeom>
        </p:spPr>
        <p:txBody>
          <a:bodyPr wrap="square">
            <a:spAutoFit/>
          </a:bodyPr>
          <a:lstStyle/>
          <a:p>
            <a:pPr>
              <a:lnSpc>
                <a:spcPct val="107000"/>
              </a:lnSpc>
              <a:spcAft>
                <a:spcPts val="800"/>
              </a:spcAft>
            </a:pPr>
            <a:r>
              <a:rPr lang="en-IN" sz="2800" b="1" dirty="0">
                <a:latin typeface="Times New Roman" panose="02020603050405020304" pitchFamily="18" charset="0"/>
                <a:ea typeface="Times New Roman" panose="02020603050405020304" pitchFamily="18" charset="0"/>
                <a:cs typeface="Mangal" panose="02040503050203030202" pitchFamily="18" charset="0"/>
              </a:rPr>
              <a:t>Research strategies:</a:t>
            </a:r>
            <a:endParaRPr lang="en-IN" sz="16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0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Pre-breeding </a:t>
            </a:r>
            <a:r>
              <a:rPr lang="en-IN" sz="2000" dirty="0">
                <a:latin typeface="Times New Roman" panose="02020603050405020304" pitchFamily="18" charset="0"/>
                <a:ea typeface="Times New Roman" panose="02020603050405020304" pitchFamily="18" charset="0"/>
                <a:cs typeface="Mangal" panose="02040503050203030202" pitchFamily="18" charset="0"/>
              </a:rPr>
              <a:t>efforts to break yield ceiling and broaden the genetic base.</a:t>
            </a:r>
            <a:endParaRPr lang="en-IN"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000" dirty="0">
                <a:latin typeface="Times New Roman" panose="02020603050405020304" pitchFamily="18" charset="0"/>
                <a:ea typeface="Times New Roman" panose="02020603050405020304" pitchFamily="18" charset="0"/>
                <a:cs typeface="Mangal" panose="02040503050203030202" pitchFamily="18" charset="0"/>
              </a:rPr>
              <a:t>Development of mapping populations for </a:t>
            </a:r>
            <a:r>
              <a:rPr lang="en-IN" sz="20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targeted traits </a:t>
            </a:r>
            <a:r>
              <a:rPr lang="en-IN" sz="2000" dirty="0">
                <a:latin typeface="Times New Roman" panose="02020603050405020304" pitchFamily="18" charset="0"/>
                <a:ea typeface="Times New Roman" panose="02020603050405020304" pitchFamily="18" charset="0"/>
                <a:cs typeface="Mangal" panose="02040503050203030202" pitchFamily="18" charset="0"/>
              </a:rPr>
              <a:t>in major pulse crops.</a:t>
            </a:r>
            <a:endParaRPr lang="en-IN"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0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Mapping and tagging of genes and MAS </a:t>
            </a:r>
            <a:r>
              <a:rPr lang="en-IN" sz="2000" dirty="0">
                <a:latin typeface="Times New Roman" panose="02020603050405020304" pitchFamily="18" charset="0"/>
                <a:ea typeface="Times New Roman" panose="02020603050405020304" pitchFamily="18" charset="0"/>
                <a:cs typeface="Mangal" panose="02040503050203030202" pitchFamily="18" charset="0"/>
              </a:rPr>
              <a:t>for insulating varieties against major diseases.</a:t>
            </a:r>
            <a:endParaRPr lang="en-IN"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0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Identification of QTLs </a:t>
            </a:r>
            <a:r>
              <a:rPr lang="en-IN" sz="2000" dirty="0">
                <a:latin typeface="Times New Roman" panose="02020603050405020304" pitchFamily="18" charset="0"/>
                <a:ea typeface="Times New Roman" panose="02020603050405020304" pitchFamily="18" charset="0"/>
                <a:cs typeface="Mangal" panose="02040503050203030202" pitchFamily="18" charset="0"/>
              </a:rPr>
              <a:t>for improving grain yield and quality traits.</a:t>
            </a:r>
            <a:endParaRPr lang="en-IN"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000" dirty="0" smtClean="0">
                <a:latin typeface="Times New Roman" panose="02020603050405020304" pitchFamily="18" charset="0"/>
                <a:ea typeface="Times New Roman" panose="02020603050405020304" pitchFamily="18" charset="0"/>
                <a:cs typeface="Mangal" panose="02040503050203030202" pitchFamily="18" charset="0"/>
              </a:rPr>
              <a:t>Utilization </a:t>
            </a:r>
            <a:r>
              <a:rPr lang="en-IN" sz="2000" dirty="0">
                <a:latin typeface="Times New Roman" panose="02020603050405020304" pitchFamily="18" charset="0"/>
                <a:ea typeface="Times New Roman" panose="02020603050405020304" pitchFamily="18" charset="0"/>
                <a:cs typeface="Mangal" panose="02040503050203030202" pitchFamily="18" charset="0"/>
              </a:rPr>
              <a:t>of off-season nurseries for </a:t>
            </a:r>
            <a:r>
              <a:rPr lang="en-IN" sz="20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rapid generation advancement</a:t>
            </a:r>
            <a:r>
              <a:rPr lang="en-IN" sz="2000" dirty="0">
                <a:latin typeface="Times New Roman" panose="02020603050405020304" pitchFamily="18" charset="0"/>
                <a:ea typeface="Times New Roman" panose="02020603050405020304" pitchFamily="18" charset="0"/>
                <a:cs typeface="Mangal" panose="02040503050203030202" pitchFamily="18" charset="0"/>
              </a:rPr>
              <a:t>.</a:t>
            </a:r>
            <a:endParaRPr lang="en-IN"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000" dirty="0">
                <a:latin typeface="Times New Roman" panose="02020603050405020304" pitchFamily="18" charset="0"/>
                <a:ea typeface="Times New Roman" panose="02020603050405020304" pitchFamily="18" charset="0"/>
                <a:cs typeface="Mangal" panose="02040503050203030202" pitchFamily="18" charset="0"/>
              </a:rPr>
              <a:t>Diverting sincere efforts in </a:t>
            </a:r>
            <a:r>
              <a:rPr lang="en-IN" sz="20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basic and strategic </a:t>
            </a:r>
            <a:r>
              <a:rPr lang="en-IN" sz="2000" dirty="0" smtClean="0">
                <a:solidFill>
                  <a:srgbClr val="FF0000"/>
                </a:solidFill>
                <a:latin typeface="Times New Roman" panose="02020603050405020304" pitchFamily="18" charset="0"/>
                <a:ea typeface="Times New Roman" panose="02020603050405020304" pitchFamily="18" charset="0"/>
                <a:cs typeface="Mangal" panose="02040503050203030202" pitchFamily="18" charset="0"/>
              </a:rPr>
              <a:t>research</a:t>
            </a:r>
            <a:r>
              <a:rPr lang="en-IN" sz="2000" dirty="0" smtClean="0">
                <a:latin typeface="Times New Roman" panose="02020603050405020304" pitchFamily="18" charset="0"/>
                <a:ea typeface="Times New Roman" panose="02020603050405020304" pitchFamily="18" charset="0"/>
                <a:cs typeface="Mangal" panose="02040503050203030202" pitchFamily="18" charset="0"/>
              </a:rPr>
              <a:t>. </a:t>
            </a:r>
          </a:p>
          <a:p>
            <a:pPr marL="342900" lvl="0" indent="-342900">
              <a:lnSpc>
                <a:spcPct val="107000"/>
              </a:lnSpc>
              <a:spcAft>
                <a:spcPts val="800"/>
              </a:spcAft>
              <a:buSzPts val="1000"/>
              <a:buFont typeface="Symbol" panose="05050102010706020507" pitchFamily="18" charset="2"/>
              <a:buChar char=""/>
              <a:tabLst>
                <a:tab pos="457200" algn="l"/>
              </a:tabLst>
            </a:pPr>
            <a:r>
              <a:rPr lang="en-IN" sz="2000" dirty="0" smtClean="0">
                <a:solidFill>
                  <a:srgbClr val="FF0000"/>
                </a:solidFill>
                <a:latin typeface="Times New Roman" panose="02020603050405020304" pitchFamily="18" charset="0"/>
                <a:ea typeface="Times New Roman" panose="02020603050405020304" pitchFamily="18" charset="0"/>
                <a:cs typeface="Mangal" panose="02040503050203030202" pitchFamily="18" charset="0"/>
              </a:rPr>
              <a:t>Allele </a:t>
            </a:r>
            <a:r>
              <a:rPr lang="en-IN" sz="20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mining </a:t>
            </a:r>
            <a:r>
              <a:rPr lang="en-IN" sz="2000" dirty="0">
                <a:latin typeface="Times New Roman" panose="02020603050405020304" pitchFamily="18" charset="0"/>
                <a:ea typeface="Times New Roman" panose="02020603050405020304" pitchFamily="18" charset="0"/>
                <a:cs typeface="Mangal" panose="02040503050203030202" pitchFamily="18" charset="0"/>
              </a:rPr>
              <a:t>of genes of agricultural importance</a:t>
            </a:r>
            <a:r>
              <a:rPr lang="en-IN" sz="2000" dirty="0" smtClean="0">
                <a:latin typeface="Times New Roman" panose="02020603050405020304" pitchFamily="18" charset="0"/>
                <a:ea typeface="Times New Roman" panose="02020603050405020304" pitchFamily="18" charset="0"/>
                <a:cs typeface="Mangal" panose="02040503050203030202" pitchFamily="18" charset="0"/>
              </a:rPr>
              <a:t>.</a:t>
            </a:r>
            <a:endParaRPr lang="en-IN" dirty="0">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1896420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33960611"/>
              </p:ext>
            </p:extLst>
          </p:nvPr>
        </p:nvGraphicFramePr>
        <p:xfrm>
          <a:off x="304081" y="476244"/>
          <a:ext cx="4039319" cy="5576443"/>
        </p:xfrm>
        <a:graphic>
          <a:graphicData uri="http://schemas.openxmlformats.org/drawingml/2006/table">
            <a:tbl>
              <a:tblPr firstRow="1" firstCol="1" bandRow="1">
                <a:tableStyleId>{5C22544A-7EE6-4342-B048-85BDC9FD1C3A}</a:tableStyleId>
              </a:tblPr>
              <a:tblGrid>
                <a:gridCol w="1372319">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tblGrid>
              <a:tr h="177982">
                <a:tc>
                  <a:txBody>
                    <a:bodyPr/>
                    <a:lstStyle/>
                    <a:p>
                      <a:pPr>
                        <a:lnSpc>
                          <a:spcPct val="107000"/>
                        </a:lnSpc>
                        <a:spcAft>
                          <a:spcPts val="800"/>
                        </a:spcAft>
                      </a:pPr>
                      <a:r>
                        <a:rPr lang="en-IN" sz="1800" dirty="0">
                          <a:effectLst/>
                        </a:rPr>
                        <a:t>Crop </a:t>
                      </a:r>
                      <a:endParaRPr lang="en-IN" sz="1600" dirty="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tc>
                  <a:txBody>
                    <a:bodyPr/>
                    <a:lstStyle/>
                    <a:p>
                      <a:pPr>
                        <a:lnSpc>
                          <a:spcPct val="107000"/>
                        </a:lnSpc>
                        <a:spcAft>
                          <a:spcPts val="800"/>
                        </a:spcAft>
                      </a:pPr>
                      <a:r>
                        <a:rPr lang="en-IN" sz="1800">
                          <a:effectLst/>
                        </a:rPr>
                        <a:t>Variety name </a:t>
                      </a:r>
                      <a:endParaRPr lang="en-IN" sz="16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00"/>
                  </a:ext>
                </a:extLst>
              </a:tr>
              <a:tr h="177982">
                <a:tc rowSpan="4">
                  <a:txBody>
                    <a:bodyPr/>
                    <a:lstStyle/>
                    <a:p>
                      <a:pPr>
                        <a:lnSpc>
                          <a:spcPct val="107000"/>
                        </a:lnSpc>
                        <a:spcAft>
                          <a:spcPts val="800"/>
                        </a:spcAft>
                      </a:pPr>
                      <a:r>
                        <a:rPr lang="en-IN" sz="1800">
                          <a:effectLst/>
                        </a:rPr>
                        <a:t>Chickpea </a:t>
                      </a:r>
                      <a:endParaRPr lang="en-IN" sz="16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tc>
                  <a:txBody>
                    <a:bodyPr/>
                    <a:lstStyle/>
                    <a:p>
                      <a:pPr>
                        <a:lnSpc>
                          <a:spcPct val="107000"/>
                        </a:lnSpc>
                        <a:spcAft>
                          <a:spcPts val="800"/>
                        </a:spcAft>
                      </a:pPr>
                      <a:r>
                        <a:rPr lang="en-IN" sz="1800">
                          <a:effectLst/>
                        </a:rPr>
                        <a:t>DCP 92-3 : Desi </a:t>
                      </a:r>
                      <a:endParaRPr lang="en-IN" sz="16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01"/>
                  </a:ext>
                </a:extLst>
              </a:tr>
              <a:tr h="177982">
                <a:tc vMerge="1">
                  <a:txBody>
                    <a:bodyPr/>
                    <a:lstStyle/>
                    <a:p>
                      <a:endParaRPr lang="en-IN"/>
                    </a:p>
                  </a:txBody>
                  <a:tcPr/>
                </a:tc>
                <a:tc>
                  <a:txBody>
                    <a:bodyPr/>
                    <a:lstStyle/>
                    <a:p>
                      <a:pPr>
                        <a:lnSpc>
                          <a:spcPct val="107000"/>
                        </a:lnSpc>
                        <a:spcAft>
                          <a:spcPts val="800"/>
                        </a:spcAft>
                      </a:pPr>
                      <a:r>
                        <a:rPr lang="en-IN" sz="1800">
                          <a:effectLst/>
                        </a:rPr>
                        <a:t>IPC 97-67(SCS-3): Desi </a:t>
                      </a:r>
                      <a:endParaRPr lang="en-IN" sz="16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02"/>
                  </a:ext>
                </a:extLst>
              </a:tr>
              <a:tr h="355963">
                <a:tc vMerge="1">
                  <a:txBody>
                    <a:bodyPr/>
                    <a:lstStyle/>
                    <a:p>
                      <a:endParaRPr lang="en-IN"/>
                    </a:p>
                  </a:txBody>
                  <a:tcPr/>
                </a:tc>
                <a:tc>
                  <a:txBody>
                    <a:bodyPr/>
                    <a:lstStyle/>
                    <a:p>
                      <a:pPr>
                        <a:lnSpc>
                          <a:spcPct val="107000"/>
                        </a:lnSpc>
                        <a:spcAft>
                          <a:spcPts val="800"/>
                        </a:spcAft>
                      </a:pPr>
                      <a:r>
                        <a:rPr lang="en-IN" sz="1800">
                          <a:effectLst/>
                        </a:rPr>
                        <a:t>IPCK 2002-29 ( Shubhra): Kabuli</a:t>
                      </a:r>
                      <a:endParaRPr lang="en-IN" sz="16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03"/>
                  </a:ext>
                </a:extLst>
              </a:tr>
              <a:tr h="355963">
                <a:tc vMerge="1">
                  <a:txBody>
                    <a:bodyPr/>
                    <a:lstStyle/>
                    <a:p>
                      <a:endParaRPr lang="en-IN"/>
                    </a:p>
                  </a:txBody>
                  <a:tcPr/>
                </a:tc>
                <a:tc>
                  <a:txBody>
                    <a:bodyPr/>
                    <a:lstStyle/>
                    <a:p>
                      <a:pPr>
                        <a:lnSpc>
                          <a:spcPct val="107000"/>
                        </a:lnSpc>
                        <a:spcAft>
                          <a:spcPts val="800"/>
                        </a:spcAft>
                      </a:pPr>
                      <a:r>
                        <a:rPr lang="en-IN" sz="1800">
                          <a:effectLst/>
                        </a:rPr>
                        <a:t>IPCK 2004-29 ( Ujjawal): Kabuli </a:t>
                      </a:r>
                      <a:endParaRPr lang="en-IN" sz="16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04"/>
                  </a:ext>
                </a:extLst>
              </a:tr>
              <a:tr h="177982">
                <a:tc rowSpan="2">
                  <a:txBody>
                    <a:bodyPr/>
                    <a:lstStyle/>
                    <a:p>
                      <a:pPr>
                        <a:lnSpc>
                          <a:spcPct val="107000"/>
                        </a:lnSpc>
                        <a:spcAft>
                          <a:spcPts val="800"/>
                        </a:spcAft>
                      </a:pPr>
                      <a:r>
                        <a:rPr lang="en-IN" sz="1800">
                          <a:effectLst/>
                        </a:rPr>
                        <a:t>Pigeon pea </a:t>
                      </a:r>
                      <a:endParaRPr lang="en-IN" sz="16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tc>
                  <a:txBody>
                    <a:bodyPr/>
                    <a:lstStyle/>
                    <a:p>
                      <a:pPr>
                        <a:lnSpc>
                          <a:spcPct val="107000"/>
                        </a:lnSpc>
                        <a:spcAft>
                          <a:spcPts val="800"/>
                        </a:spcAft>
                      </a:pPr>
                      <a:r>
                        <a:rPr lang="en-IN" sz="1800">
                          <a:effectLst/>
                        </a:rPr>
                        <a:t>IPA 203</a:t>
                      </a:r>
                      <a:endParaRPr lang="en-IN" sz="16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05"/>
                  </a:ext>
                </a:extLst>
              </a:tr>
              <a:tr h="177982">
                <a:tc vMerge="1">
                  <a:txBody>
                    <a:bodyPr/>
                    <a:lstStyle/>
                    <a:p>
                      <a:endParaRPr lang="en-IN"/>
                    </a:p>
                  </a:txBody>
                  <a:tcPr/>
                </a:tc>
                <a:tc>
                  <a:txBody>
                    <a:bodyPr/>
                    <a:lstStyle/>
                    <a:p>
                      <a:pPr>
                        <a:lnSpc>
                          <a:spcPct val="107000"/>
                        </a:lnSpc>
                        <a:spcAft>
                          <a:spcPts val="800"/>
                        </a:spcAft>
                      </a:pPr>
                      <a:r>
                        <a:rPr lang="en-IN" sz="1800">
                          <a:effectLst/>
                        </a:rPr>
                        <a:t>IPH 09-5 (Hybrid)</a:t>
                      </a:r>
                      <a:endParaRPr lang="en-IN" sz="16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06"/>
                  </a:ext>
                </a:extLst>
              </a:tr>
              <a:tr h="177982">
                <a:tc rowSpan="6">
                  <a:txBody>
                    <a:bodyPr/>
                    <a:lstStyle/>
                    <a:p>
                      <a:pPr>
                        <a:lnSpc>
                          <a:spcPct val="107000"/>
                        </a:lnSpc>
                        <a:spcAft>
                          <a:spcPts val="800"/>
                        </a:spcAft>
                      </a:pPr>
                      <a:r>
                        <a:rPr lang="en-IN" sz="1800">
                          <a:effectLst/>
                        </a:rPr>
                        <a:t>Field pea </a:t>
                      </a:r>
                      <a:endParaRPr lang="en-IN" sz="16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tc>
                  <a:txBody>
                    <a:bodyPr/>
                    <a:lstStyle/>
                    <a:p>
                      <a:pPr>
                        <a:lnSpc>
                          <a:spcPct val="107000"/>
                        </a:lnSpc>
                        <a:spcAft>
                          <a:spcPts val="800"/>
                        </a:spcAft>
                      </a:pPr>
                      <a:r>
                        <a:rPr lang="en-IN" sz="1800">
                          <a:effectLst/>
                        </a:rPr>
                        <a:t>IPF 99-25 (Adarsh)</a:t>
                      </a:r>
                      <a:endParaRPr lang="en-IN" sz="16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07"/>
                  </a:ext>
                </a:extLst>
              </a:tr>
              <a:tr h="177982">
                <a:tc vMerge="1">
                  <a:txBody>
                    <a:bodyPr/>
                    <a:lstStyle/>
                    <a:p>
                      <a:endParaRPr lang="en-IN"/>
                    </a:p>
                  </a:txBody>
                  <a:tcPr/>
                </a:tc>
                <a:tc>
                  <a:txBody>
                    <a:bodyPr/>
                    <a:lstStyle/>
                    <a:p>
                      <a:pPr>
                        <a:lnSpc>
                          <a:spcPct val="107000"/>
                        </a:lnSpc>
                        <a:spcAft>
                          <a:spcPts val="800"/>
                        </a:spcAft>
                      </a:pPr>
                      <a:r>
                        <a:rPr lang="en-IN" sz="1800">
                          <a:effectLst/>
                        </a:rPr>
                        <a:t>IPFD 99-13 (Vikas)</a:t>
                      </a:r>
                      <a:endParaRPr lang="en-IN" sz="16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08"/>
                  </a:ext>
                </a:extLst>
              </a:tr>
              <a:tr h="177982">
                <a:tc vMerge="1">
                  <a:txBody>
                    <a:bodyPr/>
                    <a:lstStyle/>
                    <a:p>
                      <a:endParaRPr lang="en-IN"/>
                    </a:p>
                  </a:txBody>
                  <a:tcPr/>
                </a:tc>
                <a:tc>
                  <a:txBody>
                    <a:bodyPr/>
                    <a:lstStyle/>
                    <a:p>
                      <a:pPr>
                        <a:lnSpc>
                          <a:spcPct val="107000"/>
                        </a:lnSpc>
                        <a:spcAft>
                          <a:spcPts val="800"/>
                        </a:spcAft>
                      </a:pPr>
                      <a:r>
                        <a:rPr lang="en-IN" sz="1800">
                          <a:effectLst/>
                        </a:rPr>
                        <a:t>IPFD 1-10( Prakash)</a:t>
                      </a:r>
                      <a:endParaRPr lang="en-IN" sz="16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09"/>
                  </a:ext>
                </a:extLst>
              </a:tr>
              <a:tr h="177982">
                <a:tc vMerge="1">
                  <a:txBody>
                    <a:bodyPr/>
                    <a:lstStyle/>
                    <a:p>
                      <a:endParaRPr lang="en-IN"/>
                    </a:p>
                  </a:txBody>
                  <a:tcPr/>
                </a:tc>
                <a:tc>
                  <a:txBody>
                    <a:bodyPr/>
                    <a:lstStyle/>
                    <a:p>
                      <a:pPr>
                        <a:lnSpc>
                          <a:spcPct val="107000"/>
                        </a:lnSpc>
                        <a:spcAft>
                          <a:spcPts val="800"/>
                        </a:spcAft>
                      </a:pPr>
                      <a:r>
                        <a:rPr lang="en-IN" sz="1800" dirty="0">
                          <a:effectLst/>
                        </a:rPr>
                        <a:t>IPFD 5-19( </a:t>
                      </a:r>
                      <a:r>
                        <a:rPr lang="en-IN" sz="1800" dirty="0" err="1">
                          <a:effectLst/>
                        </a:rPr>
                        <a:t>Aman</a:t>
                      </a:r>
                      <a:r>
                        <a:rPr lang="en-IN" sz="1800" dirty="0">
                          <a:effectLst/>
                        </a:rPr>
                        <a:t>)</a:t>
                      </a:r>
                      <a:endParaRPr lang="en-IN" sz="1600" dirty="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10"/>
                  </a:ext>
                </a:extLst>
              </a:tr>
              <a:tr h="177982">
                <a:tc vMerge="1">
                  <a:txBody>
                    <a:bodyPr/>
                    <a:lstStyle/>
                    <a:p>
                      <a:endParaRPr lang="en-IN"/>
                    </a:p>
                  </a:txBody>
                  <a:tcPr/>
                </a:tc>
                <a:tc>
                  <a:txBody>
                    <a:bodyPr/>
                    <a:lstStyle/>
                    <a:p>
                      <a:pPr>
                        <a:lnSpc>
                          <a:spcPct val="107000"/>
                        </a:lnSpc>
                        <a:spcAft>
                          <a:spcPts val="800"/>
                        </a:spcAft>
                      </a:pPr>
                      <a:r>
                        <a:rPr lang="en-IN" sz="1800">
                          <a:effectLst/>
                        </a:rPr>
                        <a:t>IPF  4-9</a:t>
                      </a:r>
                      <a:endParaRPr lang="en-IN" sz="16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11"/>
                  </a:ext>
                </a:extLst>
              </a:tr>
              <a:tr h="177982">
                <a:tc vMerge="1">
                  <a:txBody>
                    <a:bodyPr/>
                    <a:lstStyle/>
                    <a:p>
                      <a:endParaRPr lang="en-IN"/>
                    </a:p>
                  </a:txBody>
                  <a:tcPr/>
                </a:tc>
                <a:tc>
                  <a:txBody>
                    <a:bodyPr/>
                    <a:lstStyle/>
                    <a:p>
                      <a:pPr>
                        <a:lnSpc>
                          <a:spcPct val="107000"/>
                        </a:lnSpc>
                        <a:spcAft>
                          <a:spcPts val="800"/>
                        </a:spcAft>
                      </a:pPr>
                      <a:r>
                        <a:rPr lang="en-IN" sz="1800">
                          <a:effectLst/>
                        </a:rPr>
                        <a:t>IPFD 6-3 </a:t>
                      </a:r>
                      <a:endParaRPr lang="en-IN" sz="16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12"/>
                  </a:ext>
                </a:extLst>
              </a:tr>
              <a:tr h="177982">
                <a:tc rowSpan="4">
                  <a:txBody>
                    <a:bodyPr/>
                    <a:lstStyle/>
                    <a:p>
                      <a:pPr>
                        <a:lnSpc>
                          <a:spcPct val="107000"/>
                        </a:lnSpc>
                        <a:spcAft>
                          <a:spcPts val="800"/>
                        </a:spcAft>
                      </a:pPr>
                      <a:r>
                        <a:rPr lang="en-IN" sz="1800">
                          <a:effectLst/>
                        </a:rPr>
                        <a:t>Rajmash</a:t>
                      </a:r>
                      <a:endParaRPr lang="en-IN" sz="16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tc>
                  <a:txBody>
                    <a:bodyPr/>
                    <a:lstStyle/>
                    <a:p>
                      <a:pPr>
                        <a:lnSpc>
                          <a:spcPct val="107000"/>
                        </a:lnSpc>
                        <a:spcAft>
                          <a:spcPts val="800"/>
                        </a:spcAft>
                      </a:pPr>
                      <a:r>
                        <a:rPr lang="en-IN" sz="1800">
                          <a:effectLst/>
                        </a:rPr>
                        <a:t>PDR 14 (Uday)</a:t>
                      </a:r>
                      <a:endParaRPr lang="en-IN" sz="16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13"/>
                  </a:ext>
                </a:extLst>
              </a:tr>
              <a:tr h="177982">
                <a:tc vMerge="1">
                  <a:txBody>
                    <a:bodyPr/>
                    <a:lstStyle/>
                    <a:p>
                      <a:endParaRPr lang="en-IN"/>
                    </a:p>
                  </a:txBody>
                  <a:tcPr/>
                </a:tc>
                <a:tc>
                  <a:txBody>
                    <a:bodyPr/>
                    <a:lstStyle/>
                    <a:p>
                      <a:pPr>
                        <a:lnSpc>
                          <a:spcPct val="107000"/>
                        </a:lnSpc>
                        <a:spcAft>
                          <a:spcPts val="800"/>
                        </a:spcAft>
                      </a:pPr>
                      <a:r>
                        <a:rPr lang="en-IN" sz="1800">
                          <a:effectLst/>
                        </a:rPr>
                        <a:t>IIPR 96-4(Amber)</a:t>
                      </a:r>
                      <a:endParaRPr lang="en-IN" sz="16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14"/>
                  </a:ext>
                </a:extLst>
              </a:tr>
              <a:tr h="177982">
                <a:tc vMerge="1">
                  <a:txBody>
                    <a:bodyPr/>
                    <a:lstStyle/>
                    <a:p>
                      <a:endParaRPr lang="en-IN"/>
                    </a:p>
                  </a:txBody>
                  <a:tcPr/>
                </a:tc>
                <a:tc>
                  <a:txBody>
                    <a:bodyPr/>
                    <a:lstStyle/>
                    <a:p>
                      <a:pPr>
                        <a:lnSpc>
                          <a:spcPct val="107000"/>
                        </a:lnSpc>
                        <a:spcAft>
                          <a:spcPts val="800"/>
                        </a:spcAft>
                      </a:pPr>
                      <a:r>
                        <a:rPr lang="en-IN" sz="1800">
                          <a:effectLst/>
                        </a:rPr>
                        <a:t>IPR 98-5(Utkarsh)</a:t>
                      </a:r>
                      <a:endParaRPr lang="en-IN" sz="16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15"/>
                  </a:ext>
                </a:extLst>
              </a:tr>
              <a:tr h="177982">
                <a:tc vMerge="1">
                  <a:txBody>
                    <a:bodyPr/>
                    <a:lstStyle/>
                    <a:p>
                      <a:endParaRPr lang="en-IN"/>
                    </a:p>
                  </a:txBody>
                  <a:tcPr/>
                </a:tc>
                <a:tc>
                  <a:txBody>
                    <a:bodyPr/>
                    <a:lstStyle/>
                    <a:p>
                      <a:pPr>
                        <a:lnSpc>
                          <a:spcPct val="107000"/>
                        </a:lnSpc>
                        <a:spcAft>
                          <a:spcPts val="800"/>
                        </a:spcAft>
                      </a:pPr>
                      <a:r>
                        <a:rPr lang="en-IN" sz="1800" dirty="0">
                          <a:effectLst/>
                        </a:rPr>
                        <a:t>IPR 98-3-1(</a:t>
                      </a:r>
                      <a:r>
                        <a:rPr lang="en-IN" sz="1800" dirty="0" err="1">
                          <a:effectLst/>
                        </a:rPr>
                        <a:t>Arun</a:t>
                      </a:r>
                      <a:r>
                        <a:rPr lang="en-IN" sz="1800" dirty="0">
                          <a:effectLst/>
                        </a:rPr>
                        <a:t>)</a:t>
                      </a:r>
                      <a:endParaRPr lang="en-IN" sz="1600" dirty="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16"/>
                  </a:ext>
                </a:extLst>
              </a:tr>
            </a:tbl>
          </a:graphicData>
        </a:graphic>
      </p:graphicFrame>
      <p:sp>
        <p:nvSpPr>
          <p:cNvPr id="3" name="Rectangle 1"/>
          <p:cNvSpPr>
            <a:spLocks noChangeArrowheads="1"/>
          </p:cNvSpPr>
          <p:nvPr/>
        </p:nvSpPr>
        <p:spPr bwMode="auto">
          <a:xfrm>
            <a:off x="3629" y="76136"/>
            <a:ext cx="9079473"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Mangal" panose="02040503050203030202" pitchFamily="18" charset="0"/>
              </a:rPr>
              <a:t>Varieties developed: </a:t>
            </a:r>
            <a:r>
              <a:rPr kumimoji="0" lang="en-US" altLang="en-US"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Mangal" panose="02040503050203030202" pitchFamily="18" charset="0"/>
              </a:rPr>
              <a:t>Large number varieties of different pulses have been developed by IIPR. </a:t>
            </a:r>
            <a:endParaRPr kumimoji="0" lang="en-US" altLang="en-US" sz="105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995386779"/>
              </p:ext>
            </p:extLst>
          </p:nvPr>
        </p:nvGraphicFramePr>
        <p:xfrm>
          <a:off x="4676508" y="476242"/>
          <a:ext cx="3857891" cy="5620512"/>
        </p:xfrm>
        <a:graphic>
          <a:graphicData uri="http://schemas.openxmlformats.org/drawingml/2006/table">
            <a:tbl>
              <a:tblPr firstRow="1" firstCol="1" bandRow="1">
                <a:tableStyleId>{5C22544A-7EE6-4342-B048-85BDC9FD1C3A}</a:tableStyleId>
              </a:tblPr>
              <a:tblGrid>
                <a:gridCol w="1343292">
                  <a:extLst>
                    <a:ext uri="{9D8B030D-6E8A-4147-A177-3AD203B41FA5}">
                      <a16:colId xmlns:a16="http://schemas.microsoft.com/office/drawing/2014/main" val="20000"/>
                    </a:ext>
                  </a:extLst>
                </a:gridCol>
                <a:gridCol w="2514599">
                  <a:extLst>
                    <a:ext uri="{9D8B030D-6E8A-4147-A177-3AD203B41FA5}">
                      <a16:colId xmlns:a16="http://schemas.microsoft.com/office/drawing/2014/main" val="20001"/>
                    </a:ext>
                  </a:extLst>
                </a:gridCol>
              </a:tblGrid>
              <a:tr h="246103">
                <a:tc rowSpan="6">
                  <a:txBody>
                    <a:bodyPr/>
                    <a:lstStyle/>
                    <a:p>
                      <a:pPr>
                        <a:lnSpc>
                          <a:spcPct val="107000"/>
                        </a:lnSpc>
                        <a:spcAft>
                          <a:spcPts val="800"/>
                        </a:spcAft>
                      </a:pPr>
                      <a:r>
                        <a:rPr lang="en-IN" sz="2000" dirty="0" err="1">
                          <a:effectLst/>
                        </a:rPr>
                        <a:t>Mungbean</a:t>
                      </a:r>
                      <a:r>
                        <a:rPr lang="en-IN" sz="2000" dirty="0">
                          <a:effectLst/>
                        </a:rPr>
                        <a:t>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tc>
                  <a:txBody>
                    <a:bodyPr/>
                    <a:lstStyle/>
                    <a:p>
                      <a:pPr>
                        <a:lnSpc>
                          <a:spcPct val="107000"/>
                        </a:lnSpc>
                        <a:spcAft>
                          <a:spcPts val="800"/>
                        </a:spcAft>
                      </a:pPr>
                      <a:r>
                        <a:rPr lang="en-IN" sz="2000">
                          <a:effectLst/>
                        </a:rPr>
                        <a:t>PDM 11 (Basanti)</a:t>
                      </a:r>
                      <a:endParaRPr lang="en-IN" sz="18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00"/>
                  </a:ext>
                </a:extLst>
              </a:tr>
              <a:tr h="246103">
                <a:tc vMerge="1">
                  <a:txBody>
                    <a:bodyPr/>
                    <a:lstStyle/>
                    <a:p>
                      <a:endParaRPr lang="en-IN"/>
                    </a:p>
                  </a:txBody>
                  <a:tcPr/>
                </a:tc>
                <a:tc>
                  <a:txBody>
                    <a:bodyPr/>
                    <a:lstStyle/>
                    <a:p>
                      <a:pPr>
                        <a:lnSpc>
                          <a:spcPct val="107000"/>
                        </a:lnSpc>
                        <a:spcAft>
                          <a:spcPts val="800"/>
                        </a:spcAft>
                      </a:pPr>
                      <a:r>
                        <a:rPr lang="en-IN" sz="2000">
                          <a:effectLst/>
                        </a:rPr>
                        <a:t>PDM 54(Moti)</a:t>
                      </a:r>
                      <a:endParaRPr lang="en-IN" sz="18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01"/>
                  </a:ext>
                </a:extLst>
              </a:tr>
              <a:tr h="246103">
                <a:tc vMerge="1">
                  <a:txBody>
                    <a:bodyPr/>
                    <a:lstStyle/>
                    <a:p>
                      <a:endParaRPr lang="en-IN"/>
                    </a:p>
                  </a:txBody>
                  <a:tcPr/>
                </a:tc>
                <a:tc>
                  <a:txBody>
                    <a:bodyPr/>
                    <a:lstStyle/>
                    <a:p>
                      <a:pPr>
                        <a:lnSpc>
                          <a:spcPct val="107000"/>
                        </a:lnSpc>
                        <a:spcAft>
                          <a:spcPts val="800"/>
                        </a:spcAft>
                      </a:pPr>
                      <a:r>
                        <a:rPr lang="en-IN" sz="2000" dirty="0">
                          <a:effectLst/>
                        </a:rPr>
                        <a:t>PDM 139(</a:t>
                      </a:r>
                      <a:r>
                        <a:rPr lang="en-IN" sz="2000" dirty="0" err="1">
                          <a:effectLst/>
                        </a:rPr>
                        <a:t>Samrat</a:t>
                      </a:r>
                      <a:r>
                        <a:rPr lang="en-IN" sz="2000" dirty="0">
                          <a:effectLst/>
                        </a:rPr>
                        <a:t>)</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02"/>
                  </a:ext>
                </a:extLst>
              </a:tr>
              <a:tr h="246103">
                <a:tc vMerge="1">
                  <a:txBody>
                    <a:bodyPr/>
                    <a:lstStyle/>
                    <a:p>
                      <a:endParaRPr lang="en-IN"/>
                    </a:p>
                  </a:txBody>
                  <a:tcPr/>
                </a:tc>
                <a:tc>
                  <a:txBody>
                    <a:bodyPr/>
                    <a:lstStyle/>
                    <a:p>
                      <a:pPr>
                        <a:lnSpc>
                          <a:spcPct val="107000"/>
                        </a:lnSpc>
                        <a:spcAft>
                          <a:spcPts val="800"/>
                        </a:spcAft>
                      </a:pPr>
                      <a:r>
                        <a:rPr lang="en-IN" sz="2000" dirty="0">
                          <a:effectLst/>
                        </a:rPr>
                        <a:t>IPM 99-125(</a:t>
                      </a:r>
                      <a:r>
                        <a:rPr lang="en-IN" sz="2000" dirty="0" err="1">
                          <a:effectLst/>
                        </a:rPr>
                        <a:t>Meha</a:t>
                      </a:r>
                      <a:r>
                        <a:rPr lang="en-IN" sz="2000" dirty="0">
                          <a:effectLst/>
                        </a:rPr>
                        <a:t>)</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03"/>
                  </a:ext>
                </a:extLst>
              </a:tr>
              <a:tr h="246103">
                <a:tc vMerge="1">
                  <a:txBody>
                    <a:bodyPr/>
                    <a:lstStyle/>
                    <a:p>
                      <a:endParaRPr lang="en-IN"/>
                    </a:p>
                  </a:txBody>
                  <a:tcPr/>
                </a:tc>
                <a:tc>
                  <a:txBody>
                    <a:bodyPr/>
                    <a:lstStyle/>
                    <a:p>
                      <a:pPr>
                        <a:lnSpc>
                          <a:spcPct val="107000"/>
                        </a:lnSpc>
                        <a:spcAft>
                          <a:spcPts val="800"/>
                        </a:spcAft>
                      </a:pPr>
                      <a:r>
                        <a:rPr lang="en-IN" sz="2000" dirty="0">
                          <a:effectLst/>
                        </a:rPr>
                        <a:t>IPM 02-14</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04"/>
                  </a:ext>
                </a:extLst>
              </a:tr>
              <a:tr h="246103">
                <a:tc vMerge="1">
                  <a:txBody>
                    <a:bodyPr/>
                    <a:lstStyle/>
                    <a:p>
                      <a:endParaRPr lang="en-IN"/>
                    </a:p>
                  </a:txBody>
                  <a:tcPr/>
                </a:tc>
                <a:tc>
                  <a:txBody>
                    <a:bodyPr/>
                    <a:lstStyle/>
                    <a:p>
                      <a:pPr>
                        <a:lnSpc>
                          <a:spcPct val="107000"/>
                        </a:lnSpc>
                        <a:spcAft>
                          <a:spcPts val="800"/>
                        </a:spcAft>
                      </a:pPr>
                      <a:r>
                        <a:rPr lang="en-IN" sz="2000" dirty="0">
                          <a:effectLst/>
                        </a:rPr>
                        <a:t>IPM 02-3</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05"/>
                  </a:ext>
                </a:extLst>
              </a:tr>
              <a:tr h="246103">
                <a:tc rowSpan="4">
                  <a:txBody>
                    <a:bodyPr/>
                    <a:lstStyle/>
                    <a:p>
                      <a:pPr>
                        <a:lnSpc>
                          <a:spcPct val="107000"/>
                        </a:lnSpc>
                        <a:spcAft>
                          <a:spcPts val="800"/>
                        </a:spcAft>
                      </a:pPr>
                      <a:r>
                        <a:rPr lang="en-IN" sz="2000">
                          <a:effectLst/>
                        </a:rPr>
                        <a:t>Urdbean</a:t>
                      </a:r>
                      <a:endParaRPr lang="en-IN" sz="18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tc>
                  <a:txBody>
                    <a:bodyPr/>
                    <a:lstStyle/>
                    <a:p>
                      <a:pPr>
                        <a:lnSpc>
                          <a:spcPct val="107000"/>
                        </a:lnSpc>
                        <a:spcAft>
                          <a:spcPts val="800"/>
                        </a:spcAft>
                      </a:pPr>
                      <a:r>
                        <a:rPr lang="en-IN" sz="2000" dirty="0">
                          <a:effectLst/>
                        </a:rPr>
                        <a:t>PDU 1(</a:t>
                      </a:r>
                      <a:r>
                        <a:rPr lang="en-IN" sz="2000" dirty="0" err="1">
                          <a:effectLst/>
                        </a:rPr>
                        <a:t>Basant</a:t>
                      </a:r>
                      <a:r>
                        <a:rPr lang="en-IN" sz="2000" dirty="0">
                          <a:effectLst/>
                        </a:rPr>
                        <a:t> </a:t>
                      </a:r>
                      <a:r>
                        <a:rPr lang="en-IN" sz="2000" dirty="0" err="1">
                          <a:effectLst/>
                        </a:rPr>
                        <a:t>Bahar</a:t>
                      </a:r>
                      <a:r>
                        <a:rPr lang="en-IN" sz="2000" dirty="0">
                          <a:effectLst/>
                        </a:rPr>
                        <a:t>)</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06"/>
                  </a:ext>
                </a:extLst>
              </a:tr>
              <a:tr h="246103">
                <a:tc vMerge="1">
                  <a:txBody>
                    <a:bodyPr/>
                    <a:lstStyle/>
                    <a:p>
                      <a:endParaRPr lang="en-IN"/>
                    </a:p>
                  </a:txBody>
                  <a:tcPr/>
                </a:tc>
                <a:tc>
                  <a:txBody>
                    <a:bodyPr/>
                    <a:lstStyle/>
                    <a:p>
                      <a:pPr>
                        <a:lnSpc>
                          <a:spcPct val="107000"/>
                        </a:lnSpc>
                        <a:spcAft>
                          <a:spcPts val="800"/>
                        </a:spcAft>
                      </a:pPr>
                      <a:r>
                        <a:rPr lang="en-IN" sz="2000" dirty="0">
                          <a:effectLst/>
                        </a:rPr>
                        <a:t>IPU 94-1(Uttara)</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07"/>
                  </a:ext>
                </a:extLst>
              </a:tr>
              <a:tr h="246103">
                <a:tc vMerge="1">
                  <a:txBody>
                    <a:bodyPr/>
                    <a:lstStyle/>
                    <a:p>
                      <a:endParaRPr lang="en-IN"/>
                    </a:p>
                  </a:txBody>
                  <a:tcPr/>
                </a:tc>
                <a:tc>
                  <a:txBody>
                    <a:bodyPr/>
                    <a:lstStyle/>
                    <a:p>
                      <a:pPr>
                        <a:lnSpc>
                          <a:spcPct val="107000"/>
                        </a:lnSpc>
                        <a:spcAft>
                          <a:spcPts val="800"/>
                        </a:spcAft>
                      </a:pPr>
                      <a:r>
                        <a:rPr lang="en-IN" sz="2000" dirty="0">
                          <a:effectLst/>
                        </a:rPr>
                        <a:t>IPU 02-43</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08"/>
                  </a:ext>
                </a:extLst>
              </a:tr>
              <a:tr h="246103">
                <a:tc vMerge="1">
                  <a:txBody>
                    <a:bodyPr/>
                    <a:lstStyle/>
                    <a:p>
                      <a:endParaRPr lang="en-IN"/>
                    </a:p>
                  </a:txBody>
                  <a:tcPr/>
                </a:tc>
                <a:tc>
                  <a:txBody>
                    <a:bodyPr/>
                    <a:lstStyle/>
                    <a:p>
                      <a:pPr>
                        <a:lnSpc>
                          <a:spcPct val="107000"/>
                        </a:lnSpc>
                        <a:spcAft>
                          <a:spcPts val="800"/>
                        </a:spcAft>
                      </a:pPr>
                      <a:r>
                        <a:rPr lang="en-IN" sz="2000" dirty="0">
                          <a:effectLst/>
                        </a:rPr>
                        <a:t>IPU 07-3</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09"/>
                  </a:ext>
                </a:extLst>
              </a:tr>
              <a:tr h="246103">
                <a:tc rowSpan="6">
                  <a:txBody>
                    <a:bodyPr/>
                    <a:lstStyle/>
                    <a:p>
                      <a:pPr>
                        <a:lnSpc>
                          <a:spcPct val="107000"/>
                        </a:lnSpc>
                        <a:spcAft>
                          <a:spcPts val="800"/>
                        </a:spcAft>
                      </a:pPr>
                      <a:r>
                        <a:rPr lang="en-IN" sz="2000">
                          <a:effectLst/>
                        </a:rPr>
                        <a:t>Lentil</a:t>
                      </a:r>
                      <a:endParaRPr lang="en-IN" sz="180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tc>
                  <a:txBody>
                    <a:bodyPr/>
                    <a:lstStyle/>
                    <a:p>
                      <a:pPr>
                        <a:lnSpc>
                          <a:spcPct val="107000"/>
                        </a:lnSpc>
                        <a:spcAft>
                          <a:spcPts val="800"/>
                        </a:spcAft>
                      </a:pPr>
                      <a:r>
                        <a:rPr lang="en-IN" sz="2000" dirty="0">
                          <a:effectLst/>
                        </a:rPr>
                        <a:t>DPL15(</a:t>
                      </a:r>
                      <a:r>
                        <a:rPr lang="en-IN" sz="2000" dirty="0" err="1">
                          <a:effectLst/>
                        </a:rPr>
                        <a:t>Priya</a:t>
                      </a:r>
                      <a:r>
                        <a:rPr lang="en-IN" sz="2000" dirty="0">
                          <a:effectLst/>
                        </a:rPr>
                        <a:t>)</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10"/>
                  </a:ext>
                </a:extLst>
              </a:tr>
              <a:tr h="246103">
                <a:tc vMerge="1">
                  <a:txBody>
                    <a:bodyPr/>
                    <a:lstStyle/>
                    <a:p>
                      <a:endParaRPr lang="en-IN"/>
                    </a:p>
                  </a:txBody>
                  <a:tcPr/>
                </a:tc>
                <a:tc>
                  <a:txBody>
                    <a:bodyPr/>
                    <a:lstStyle/>
                    <a:p>
                      <a:pPr>
                        <a:lnSpc>
                          <a:spcPct val="107000"/>
                        </a:lnSpc>
                        <a:spcAft>
                          <a:spcPts val="800"/>
                        </a:spcAft>
                      </a:pPr>
                      <a:r>
                        <a:rPr lang="en-IN" sz="2000" dirty="0">
                          <a:effectLst/>
                        </a:rPr>
                        <a:t>DPL 62(Sheri)</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txBody>
                  <a:tcPr marL="0" marR="0" marT="0" marB="0"/>
                </a:tc>
                <a:extLst>
                  <a:ext uri="{0D108BD9-81ED-4DB2-BD59-A6C34878D82A}">
                    <a16:rowId xmlns:a16="http://schemas.microsoft.com/office/drawing/2014/main" val="10011"/>
                  </a:ext>
                </a:extLst>
              </a:tr>
              <a:tr h="295734">
                <a:tc vMerge="1">
                  <a:txBody>
                    <a:bodyPr/>
                    <a:lstStyle/>
                    <a:p>
                      <a:endParaRPr lang="en-IN"/>
                    </a:p>
                  </a:txBody>
                  <a:tcPr/>
                </a:tc>
                <a:tc>
                  <a:txBody>
                    <a:bodyPr/>
                    <a:lstStyle/>
                    <a:p>
                      <a:endParaRPr lang="en-IN" sz="2800"/>
                    </a:p>
                  </a:txBody>
                  <a:tcPr marL="0" marR="0" marT="0" marB="0"/>
                </a:tc>
                <a:extLst>
                  <a:ext uri="{0D108BD9-81ED-4DB2-BD59-A6C34878D82A}">
                    <a16:rowId xmlns:a16="http://schemas.microsoft.com/office/drawing/2014/main" val="10012"/>
                  </a:ext>
                </a:extLst>
              </a:tr>
              <a:tr h="295734">
                <a:tc vMerge="1">
                  <a:txBody>
                    <a:bodyPr/>
                    <a:lstStyle/>
                    <a:p>
                      <a:endParaRPr lang="en-IN"/>
                    </a:p>
                  </a:txBody>
                  <a:tcPr/>
                </a:tc>
                <a:tc>
                  <a:txBody>
                    <a:bodyPr/>
                    <a:lstStyle/>
                    <a:p>
                      <a:endParaRPr lang="en-IN" sz="2800"/>
                    </a:p>
                  </a:txBody>
                  <a:tcPr marL="0" marR="0" marT="0" marB="0"/>
                </a:tc>
                <a:extLst>
                  <a:ext uri="{0D108BD9-81ED-4DB2-BD59-A6C34878D82A}">
                    <a16:rowId xmlns:a16="http://schemas.microsoft.com/office/drawing/2014/main" val="10013"/>
                  </a:ext>
                </a:extLst>
              </a:tr>
              <a:tr h="295734">
                <a:tc vMerge="1">
                  <a:txBody>
                    <a:bodyPr/>
                    <a:lstStyle/>
                    <a:p>
                      <a:endParaRPr lang="en-IN"/>
                    </a:p>
                  </a:txBody>
                  <a:tcPr/>
                </a:tc>
                <a:tc>
                  <a:txBody>
                    <a:bodyPr/>
                    <a:lstStyle/>
                    <a:p>
                      <a:endParaRPr lang="en-IN" sz="2800"/>
                    </a:p>
                  </a:txBody>
                  <a:tcPr marL="0" marR="0" marT="0" marB="0"/>
                </a:tc>
                <a:extLst>
                  <a:ext uri="{0D108BD9-81ED-4DB2-BD59-A6C34878D82A}">
                    <a16:rowId xmlns:a16="http://schemas.microsoft.com/office/drawing/2014/main" val="10014"/>
                  </a:ext>
                </a:extLst>
              </a:tr>
              <a:tr h="295734">
                <a:tc vMerge="1">
                  <a:txBody>
                    <a:bodyPr/>
                    <a:lstStyle/>
                    <a:p>
                      <a:endParaRPr lang="en-IN"/>
                    </a:p>
                  </a:txBody>
                  <a:tcPr/>
                </a:tc>
                <a:tc>
                  <a:txBody>
                    <a:bodyPr/>
                    <a:lstStyle/>
                    <a:p>
                      <a:endParaRPr lang="en-IN" sz="2800" dirty="0"/>
                    </a:p>
                  </a:txBody>
                  <a:tcPr marL="0" marR="0" marT="0" marB="0"/>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4152501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6286"/>
            <a:ext cx="8534400" cy="1631216"/>
          </a:xfrm>
          <a:prstGeom prst="rect">
            <a:avLst/>
          </a:prstGeom>
        </p:spPr>
        <p:txBody>
          <a:bodyPr wrap="square">
            <a:spAutoFit/>
          </a:bodyPr>
          <a:lstStyle/>
          <a:p>
            <a:endParaRPr lang="en-IN" dirty="0" smtClean="0">
              <a:solidFill>
                <a:srgbClr val="000000"/>
              </a:solidFill>
              <a:latin typeface="Times New Roman" panose="02020603050405020304" pitchFamily="18" charset="0"/>
            </a:endParaRPr>
          </a:p>
          <a:p>
            <a:r>
              <a:rPr lang="en-US" sz="2800" dirty="0" smtClean="0">
                <a:solidFill>
                  <a:srgbClr val="FF0000"/>
                </a:solidFill>
                <a:latin typeface="Times New Roman" panose="02020603050405020304" pitchFamily="18" charset="0"/>
              </a:rPr>
              <a:t>Chick pea</a:t>
            </a:r>
            <a:endParaRPr lang="en-IN" dirty="0">
              <a:solidFill>
                <a:srgbClr val="FF0000"/>
              </a:solidFill>
              <a:latin typeface="Times New Roman" panose="02020603050405020304" pitchFamily="18" charset="0"/>
            </a:endParaRPr>
          </a:p>
          <a:p>
            <a:r>
              <a:rPr lang="en-IN" dirty="0" smtClean="0">
                <a:solidFill>
                  <a:srgbClr val="000000"/>
                </a:solidFill>
                <a:latin typeface="Times New Roman" panose="02020603050405020304" pitchFamily="18" charset="0"/>
              </a:rPr>
              <a:t>Mutation </a:t>
            </a:r>
            <a:r>
              <a:rPr lang="en-IN" dirty="0">
                <a:solidFill>
                  <a:srgbClr val="000000"/>
                </a:solidFill>
                <a:latin typeface="Times New Roman" panose="02020603050405020304" pitchFamily="18" charset="0"/>
              </a:rPr>
              <a:t>and recombination </a:t>
            </a:r>
            <a:r>
              <a:rPr lang="en-IN" dirty="0" smtClean="0">
                <a:solidFill>
                  <a:srgbClr val="000000"/>
                </a:solidFill>
                <a:latin typeface="Times New Roman" panose="02020603050405020304" pitchFamily="18" charset="0"/>
              </a:rPr>
              <a:t>have been </a:t>
            </a:r>
            <a:r>
              <a:rPr lang="en-IN" dirty="0">
                <a:solidFill>
                  <a:srgbClr val="000000"/>
                </a:solidFill>
                <a:latin typeface="Times New Roman" panose="02020603050405020304" pitchFamily="18" charset="0"/>
              </a:rPr>
              <a:t>used to develop short duration (PDG 84-16), wilt resistant (PDG 84-10) </a:t>
            </a:r>
            <a:r>
              <a:rPr lang="en-IN" dirty="0" smtClean="0">
                <a:solidFill>
                  <a:srgbClr val="000000"/>
                </a:solidFill>
                <a:latin typeface="Times New Roman" panose="02020603050405020304" pitchFamily="18" charset="0"/>
              </a:rPr>
              <a:t>and erect </a:t>
            </a:r>
            <a:r>
              <a:rPr lang="en-IN" dirty="0">
                <a:solidFill>
                  <a:srgbClr val="000000"/>
                </a:solidFill>
                <a:latin typeface="Times New Roman" panose="02020603050405020304" pitchFamily="18" charset="0"/>
              </a:rPr>
              <a:t>plant type (IPC 92-39) genotypes which have been extensively used </a:t>
            </a:r>
            <a:r>
              <a:rPr lang="en-IN" dirty="0" smtClean="0">
                <a:solidFill>
                  <a:srgbClr val="000000"/>
                </a:solidFill>
                <a:latin typeface="Times New Roman" panose="02020603050405020304" pitchFamily="18" charset="0"/>
              </a:rPr>
              <a:t>in subsequent hybridization </a:t>
            </a:r>
            <a:r>
              <a:rPr lang="en-IN" dirty="0">
                <a:solidFill>
                  <a:srgbClr val="000000"/>
                </a:solidFill>
                <a:latin typeface="Times New Roman" panose="02020603050405020304" pitchFamily="18" charset="0"/>
              </a:rPr>
              <a:t>programme.</a:t>
            </a:r>
            <a:endParaRPr lang="en-IN" dirty="0"/>
          </a:p>
        </p:txBody>
      </p:sp>
      <p:sp>
        <p:nvSpPr>
          <p:cNvPr id="4" name="Rectangle 3"/>
          <p:cNvSpPr/>
          <p:nvPr/>
        </p:nvSpPr>
        <p:spPr>
          <a:xfrm>
            <a:off x="419100" y="2743200"/>
            <a:ext cx="8077200" cy="3785652"/>
          </a:xfrm>
          <a:prstGeom prst="rect">
            <a:avLst/>
          </a:prstGeom>
        </p:spPr>
        <p:txBody>
          <a:bodyPr wrap="square">
            <a:spAutoFit/>
          </a:bodyPr>
          <a:lstStyle/>
          <a:p>
            <a:r>
              <a:rPr lang="en-IN" sz="2000" dirty="0"/>
              <a:t>Crop </a:t>
            </a:r>
            <a:r>
              <a:rPr lang="en-IN" sz="2000" dirty="0" smtClean="0"/>
              <a:t>		Gamma </a:t>
            </a:r>
            <a:r>
              <a:rPr lang="en-IN" sz="2000" dirty="0"/>
              <a:t>rays </a:t>
            </a:r>
            <a:r>
              <a:rPr lang="en-IN" sz="2000" dirty="0" smtClean="0"/>
              <a:t>	X-rays 	EMS 	Others 	Total </a:t>
            </a:r>
            <a:endParaRPr lang="en-IN" sz="2000" dirty="0"/>
          </a:p>
          <a:p>
            <a:r>
              <a:rPr lang="en-IN" sz="2000" dirty="0"/>
              <a:t>Chickpea </a:t>
            </a:r>
            <a:r>
              <a:rPr lang="en-IN" sz="2000" dirty="0" smtClean="0"/>
              <a:t>	12 		0 	0 	2 	14 </a:t>
            </a:r>
            <a:endParaRPr lang="en-IN" sz="2000" dirty="0"/>
          </a:p>
          <a:p>
            <a:r>
              <a:rPr lang="en-IN" sz="2000" dirty="0" err="1"/>
              <a:t>Pigeonpea</a:t>
            </a:r>
            <a:r>
              <a:rPr lang="en-IN" sz="2000" dirty="0"/>
              <a:t> </a:t>
            </a:r>
            <a:r>
              <a:rPr lang="en-IN" sz="2000" dirty="0" smtClean="0"/>
              <a:t>	1 		1 	0 	4 	6 </a:t>
            </a:r>
            <a:endParaRPr lang="en-IN" sz="2000" dirty="0"/>
          </a:p>
          <a:p>
            <a:r>
              <a:rPr lang="en-IN" sz="2000" dirty="0" err="1"/>
              <a:t>Mungbean</a:t>
            </a:r>
            <a:r>
              <a:rPr lang="en-IN" sz="2000" dirty="0"/>
              <a:t> </a:t>
            </a:r>
            <a:r>
              <a:rPr lang="en-IN" sz="2000" dirty="0" smtClean="0"/>
              <a:t>	18 		0 	0 	14 	32 </a:t>
            </a:r>
            <a:endParaRPr lang="en-IN" sz="2000" dirty="0"/>
          </a:p>
          <a:p>
            <a:r>
              <a:rPr lang="en-IN" sz="2000" dirty="0" err="1"/>
              <a:t>Urdbean</a:t>
            </a:r>
            <a:r>
              <a:rPr lang="en-IN" sz="2000" dirty="0"/>
              <a:t> </a:t>
            </a:r>
            <a:r>
              <a:rPr lang="en-IN" sz="2000" dirty="0" smtClean="0"/>
              <a:t>	1 		0 	0 	7 	8 </a:t>
            </a:r>
            <a:endParaRPr lang="en-IN" sz="2000" dirty="0"/>
          </a:p>
          <a:p>
            <a:r>
              <a:rPr lang="en-IN" sz="2000" dirty="0"/>
              <a:t>Pea </a:t>
            </a:r>
            <a:r>
              <a:rPr lang="en-IN" sz="2000" dirty="0" smtClean="0"/>
              <a:t>		6 		3 	0 	25 	34 </a:t>
            </a:r>
            <a:endParaRPr lang="en-IN" sz="2000" dirty="0"/>
          </a:p>
          <a:p>
            <a:r>
              <a:rPr lang="en-IN" sz="2000" dirty="0"/>
              <a:t>Lentil </a:t>
            </a:r>
            <a:r>
              <a:rPr lang="en-IN" sz="2000" dirty="0" smtClean="0"/>
              <a:t>		1 		1 	0 	1 	3 </a:t>
            </a:r>
            <a:endParaRPr lang="en-IN" sz="2000" dirty="0"/>
          </a:p>
          <a:p>
            <a:r>
              <a:rPr lang="en-IN" sz="2000" dirty="0"/>
              <a:t>Total </a:t>
            </a:r>
            <a:r>
              <a:rPr lang="en-IN" sz="2000" dirty="0" smtClean="0"/>
              <a:t>		38 		4 	0 	52 	97</a:t>
            </a:r>
            <a:endParaRPr lang="en-IN" sz="2000" dirty="0"/>
          </a:p>
          <a:p>
            <a:r>
              <a:rPr lang="en-IN" sz="2000" dirty="0"/>
              <a:t/>
            </a:r>
            <a:br>
              <a:rPr lang="en-IN" sz="2000" dirty="0"/>
            </a:br>
            <a:r>
              <a:rPr lang="en-IN" sz="2000" i="1" dirty="0"/>
              <a:t>(PDF) Mutation Breeding in Pulses: An Overview</a:t>
            </a:r>
            <a:r>
              <a:rPr lang="en-IN" sz="2000" dirty="0"/>
              <a:t>. Available from: </a:t>
            </a:r>
            <a:r>
              <a:rPr lang="en-IN" sz="2000" dirty="0">
                <a:hlinkClick r:id="rId3"/>
              </a:rPr>
              <a:t>https://www.researchgate.net/publication/257653541_Mutation_Breeding_in_Pulses_An_Overview</a:t>
            </a:r>
            <a:r>
              <a:rPr lang="en-IN" sz="2000" dirty="0"/>
              <a:t> [accessed Jul 25 2018].</a:t>
            </a:r>
          </a:p>
        </p:txBody>
      </p:sp>
      <p:sp>
        <p:nvSpPr>
          <p:cNvPr id="5" name="Rectangle 4"/>
          <p:cNvSpPr/>
          <p:nvPr/>
        </p:nvSpPr>
        <p:spPr>
          <a:xfrm>
            <a:off x="228600" y="1962644"/>
            <a:ext cx="8458200" cy="707886"/>
          </a:xfrm>
          <a:prstGeom prst="rect">
            <a:avLst/>
          </a:prstGeom>
        </p:spPr>
        <p:txBody>
          <a:bodyPr wrap="square">
            <a:spAutoFit/>
          </a:bodyPr>
          <a:lstStyle/>
          <a:p>
            <a:r>
              <a:rPr lang="en-IN" sz="2000" dirty="0"/>
              <a:t>Table </a:t>
            </a:r>
            <a:r>
              <a:rPr lang="en-IN" sz="2000" dirty="0" smtClean="0"/>
              <a:t>Details </a:t>
            </a:r>
            <a:r>
              <a:rPr lang="en-IN" sz="2000" dirty="0"/>
              <a:t>of mutant varieties developed through different mutagens at world level</a:t>
            </a:r>
          </a:p>
        </p:txBody>
      </p:sp>
    </p:spTree>
    <p:extLst>
      <p:ext uri="{BB962C8B-B14F-4D97-AF65-F5344CB8AC3E}">
        <p14:creationId xmlns:p14="http://schemas.microsoft.com/office/powerpoint/2010/main" val="1727131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609600"/>
            <a:ext cx="8458200" cy="7786747"/>
          </a:xfrm>
          <a:prstGeom prst="rect">
            <a:avLst/>
          </a:prstGeom>
        </p:spPr>
        <p:txBody>
          <a:bodyPr wrap="square">
            <a:spAutoFit/>
          </a:bodyPr>
          <a:lstStyle/>
          <a:p>
            <a:r>
              <a:rPr lang="en-IN" sz="2800" dirty="0">
                <a:solidFill>
                  <a:srgbClr val="000000"/>
                </a:solidFill>
                <a:latin typeface="NimbusRomNo9L"/>
              </a:rPr>
              <a:t> </a:t>
            </a:r>
          </a:p>
          <a:p>
            <a:endParaRPr lang="en-IN" dirty="0"/>
          </a:p>
          <a:p>
            <a:r>
              <a:rPr lang="en-IN" sz="2400" b="1" dirty="0">
                <a:solidFill>
                  <a:srgbClr val="B30000"/>
                </a:solidFill>
                <a:latin typeface="Kartika" panose="02020503030404060203" pitchFamily="18" charset="0"/>
              </a:rPr>
              <a:t>Table 2.2. Important donors identified for chickpea improvement</a:t>
            </a:r>
          </a:p>
          <a:p>
            <a:r>
              <a:rPr lang="en-IN" b="1" dirty="0">
                <a:solidFill>
                  <a:srgbClr val="000000"/>
                </a:solidFill>
                <a:latin typeface="Kartika" panose="02020503030404060203" pitchFamily="18" charset="0"/>
              </a:rPr>
              <a:t>Donor  Character</a:t>
            </a:r>
          </a:p>
          <a:p>
            <a:r>
              <a:rPr lang="en-IN" dirty="0">
                <a:solidFill>
                  <a:srgbClr val="000000"/>
                </a:solidFill>
                <a:latin typeface="Times New Roman" panose="02020603050405020304" pitchFamily="18" charset="0"/>
              </a:rPr>
              <a:t>PDG 84-16 </a:t>
            </a:r>
            <a:r>
              <a:rPr lang="en-IN" dirty="0" smtClean="0">
                <a:solidFill>
                  <a:srgbClr val="000000"/>
                </a:solidFill>
                <a:latin typeface="Times New Roman" panose="02020603050405020304" pitchFamily="18" charset="0"/>
              </a:rPr>
              <a:t>	Early </a:t>
            </a:r>
            <a:r>
              <a:rPr lang="en-IN" dirty="0">
                <a:solidFill>
                  <a:srgbClr val="000000"/>
                </a:solidFill>
                <a:latin typeface="Times New Roman" panose="02020603050405020304" pitchFamily="18" charset="0"/>
              </a:rPr>
              <a:t>maturing </a:t>
            </a:r>
          </a:p>
          <a:p>
            <a:r>
              <a:rPr lang="en-IN" dirty="0">
                <a:solidFill>
                  <a:srgbClr val="000000"/>
                </a:solidFill>
                <a:latin typeface="Times New Roman" panose="02020603050405020304" pitchFamily="18" charset="0"/>
              </a:rPr>
              <a:t>PDG 84-10 </a:t>
            </a:r>
            <a:r>
              <a:rPr lang="en-IN" dirty="0" smtClean="0">
                <a:solidFill>
                  <a:srgbClr val="000000"/>
                </a:solidFill>
                <a:latin typeface="Times New Roman" panose="02020603050405020304" pitchFamily="18" charset="0"/>
              </a:rPr>
              <a:t>	Tolerant </a:t>
            </a:r>
            <a:r>
              <a:rPr lang="en-IN" dirty="0">
                <a:solidFill>
                  <a:srgbClr val="000000"/>
                </a:solidFill>
                <a:latin typeface="Times New Roman" panose="02020603050405020304" pitchFamily="18" charset="0"/>
              </a:rPr>
              <a:t>to fusarium wilt and pod borer </a:t>
            </a:r>
          </a:p>
          <a:p>
            <a:r>
              <a:rPr lang="fr-FR" dirty="0">
                <a:solidFill>
                  <a:srgbClr val="000000"/>
                </a:solidFill>
                <a:latin typeface="Times New Roman" panose="02020603050405020304" pitchFamily="18" charset="0"/>
              </a:rPr>
              <a:t>PDG 85-1 </a:t>
            </a:r>
            <a:r>
              <a:rPr lang="fr-FR" dirty="0" smtClean="0">
                <a:solidFill>
                  <a:srgbClr val="000000"/>
                </a:solidFill>
                <a:latin typeface="Times New Roman" panose="02020603050405020304" pitchFamily="18" charset="0"/>
              </a:rPr>
              <a:t>	Simple </a:t>
            </a:r>
            <a:r>
              <a:rPr lang="fr-FR" dirty="0" err="1">
                <a:solidFill>
                  <a:srgbClr val="000000"/>
                </a:solidFill>
                <a:latin typeface="Times New Roman" panose="02020603050405020304" pitchFamily="18" charset="0"/>
              </a:rPr>
              <a:t>leaf</a:t>
            </a:r>
            <a:r>
              <a:rPr lang="fr-FR" dirty="0">
                <a:solidFill>
                  <a:srgbClr val="000000"/>
                </a:solidFill>
                <a:latin typeface="Times New Roman" panose="02020603050405020304" pitchFamily="18" charset="0"/>
              </a:rPr>
              <a:t> mutant</a:t>
            </a:r>
          </a:p>
          <a:p>
            <a:r>
              <a:rPr lang="en-IN" dirty="0">
                <a:solidFill>
                  <a:srgbClr val="000000"/>
                </a:solidFill>
                <a:latin typeface="Times New Roman" panose="02020603050405020304" pitchFamily="18" charset="0"/>
              </a:rPr>
              <a:t>DCP 92-39 </a:t>
            </a:r>
            <a:r>
              <a:rPr lang="en-IN" dirty="0" smtClean="0">
                <a:solidFill>
                  <a:srgbClr val="000000"/>
                </a:solidFill>
                <a:latin typeface="Times New Roman" panose="02020603050405020304" pitchFamily="18" charset="0"/>
              </a:rPr>
              <a:t>	Large </a:t>
            </a:r>
            <a:r>
              <a:rPr lang="en-IN" dirty="0">
                <a:solidFill>
                  <a:srgbClr val="000000"/>
                </a:solidFill>
                <a:latin typeface="Times New Roman" panose="02020603050405020304" pitchFamily="18" charset="0"/>
              </a:rPr>
              <a:t>seeded and early maturing </a:t>
            </a:r>
          </a:p>
          <a:p>
            <a:r>
              <a:rPr lang="en-IN" dirty="0">
                <a:solidFill>
                  <a:srgbClr val="000000"/>
                </a:solidFill>
                <a:latin typeface="Times New Roman" panose="02020603050405020304" pitchFamily="18" charset="0"/>
              </a:rPr>
              <a:t>DCP 92-1 </a:t>
            </a:r>
            <a:r>
              <a:rPr lang="en-IN" dirty="0" smtClean="0">
                <a:solidFill>
                  <a:srgbClr val="000000"/>
                </a:solidFill>
                <a:latin typeface="Times New Roman" panose="02020603050405020304" pitchFamily="18" charset="0"/>
              </a:rPr>
              <a:t>	Double </a:t>
            </a:r>
            <a:r>
              <a:rPr lang="en-IN" dirty="0">
                <a:solidFill>
                  <a:srgbClr val="000000"/>
                </a:solidFill>
                <a:latin typeface="Times New Roman" panose="02020603050405020304" pitchFamily="18" charset="0"/>
              </a:rPr>
              <a:t>podded and round seed </a:t>
            </a:r>
          </a:p>
          <a:p>
            <a:r>
              <a:rPr lang="en-IN" dirty="0">
                <a:solidFill>
                  <a:srgbClr val="000000"/>
                </a:solidFill>
                <a:latin typeface="Times New Roman" panose="02020603050405020304" pitchFamily="18" charset="0"/>
              </a:rPr>
              <a:t>DCP 92-2 </a:t>
            </a:r>
            <a:r>
              <a:rPr lang="en-IN" dirty="0" smtClean="0">
                <a:solidFill>
                  <a:srgbClr val="000000"/>
                </a:solidFill>
                <a:latin typeface="Times New Roman" panose="02020603050405020304" pitchFamily="18" charset="0"/>
              </a:rPr>
              <a:t>	</a:t>
            </a:r>
            <a:r>
              <a:rPr lang="en-IN" dirty="0" err="1" smtClean="0">
                <a:solidFill>
                  <a:srgbClr val="000000"/>
                </a:solidFill>
                <a:latin typeface="Times New Roman" panose="02020603050405020304" pitchFamily="18" charset="0"/>
              </a:rPr>
              <a:t>Bruchid</a:t>
            </a:r>
            <a:r>
              <a:rPr lang="en-IN" dirty="0" smtClean="0">
                <a:solidFill>
                  <a:srgbClr val="000000"/>
                </a:solidFill>
                <a:latin typeface="Times New Roman" panose="02020603050405020304" pitchFamily="18" charset="0"/>
              </a:rPr>
              <a:t> </a:t>
            </a:r>
            <a:r>
              <a:rPr lang="en-IN" dirty="0">
                <a:solidFill>
                  <a:srgbClr val="000000"/>
                </a:solidFill>
                <a:latin typeface="Times New Roman" panose="02020603050405020304" pitchFamily="18" charset="0"/>
              </a:rPr>
              <a:t>tolerant </a:t>
            </a:r>
          </a:p>
          <a:p>
            <a:r>
              <a:rPr lang="en-IN" dirty="0">
                <a:solidFill>
                  <a:srgbClr val="000000"/>
                </a:solidFill>
                <a:latin typeface="Times New Roman" panose="02020603050405020304" pitchFamily="18" charset="0"/>
              </a:rPr>
              <a:t>IPC 71 </a:t>
            </a:r>
            <a:r>
              <a:rPr lang="en-IN" dirty="0" smtClean="0">
                <a:solidFill>
                  <a:srgbClr val="000000"/>
                </a:solidFill>
                <a:latin typeface="Times New Roman" panose="02020603050405020304" pitchFamily="18" charset="0"/>
              </a:rPr>
              <a:t>		Profuse </a:t>
            </a:r>
            <a:r>
              <a:rPr lang="en-IN" dirty="0">
                <a:solidFill>
                  <a:srgbClr val="000000"/>
                </a:solidFill>
                <a:latin typeface="Times New Roman" panose="02020603050405020304" pitchFamily="18" charset="0"/>
              </a:rPr>
              <a:t>branching and green seed</a:t>
            </a:r>
          </a:p>
          <a:p>
            <a:r>
              <a:rPr lang="en-IN" dirty="0">
                <a:solidFill>
                  <a:srgbClr val="000000"/>
                </a:solidFill>
                <a:latin typeface="Times New Roman" panose="02020603050405020304" pitchFamily="18" charset="0"/>
              </a:rPr>
              <a:t>IPCK 96-3 </a:t>
            </a:r>
            <a:r>
              <a:rPr lang="en-IN" dirty="0" smtClean="0">
                <a:solidFill>
                  <a:srgbClr val="000000"/>
                </a:solidFill>
                <a:latin typeface="Times New Roman" panose="02020603050405020304" pitchFamily="18" charset="0"/>
              </a:rPr>
              <a:t>	Wilt </a:t>
            </a:r>
            <a:r>
              <a:rPr lang="en-IN" dirty="0">
                <a:solidFill>
                  <a:srgbClr val="000000"/>
                </a:solidFill>
                <a:latin typeface="Times New Roman" panose="02020603050405020304" pitchFamily="18" charset="0"/>
              </a:rPr>
              <a:t>resistant </a:t>
            </a:r>
          </a:p>
          <a:p>
            <a:r>
              <a:rPr lang="en-IN" dirty="0">
                <a:solidFill>
                  <a:srgbClr val="000000"/>
                </a:solidFill>
                <a:latin typeface="Times New Roman" panose="02020603050405020304" pitchFamily="18" charset="0"/>
              </a:rPr>
              <a:t>IPC 94-94 </a:t>
            </a:r>
            <a:r>
              <a:rPr lang="en-IN" dirty="0" smtClean="0">
                <a:solidFill>
                  <a:srgbClr val="000000"/>
                </a:solidFill>
                <a:latin typeface="Times New Roman" panose="02020603050405020304" pitchFamily="18" charset="0"/>
              </a:rPr>
              <a:t>	Early </a:t>
            </a:r>
            <a:r>
              <a:rPr lang="en-IN" dirty="0">
                <a:solidFill>
                  <a:srgbClr val="000000"/>
                </a:solidFill>
                <a:latin typeface="Times New Roman" panose="02020603050405020304" pitchFamily="18" charset="0"/>
              </a:rPr>
              <a:t>maturity </a:t>
            </a:r>
          </a:p>
          <a:p>
            <a:r>
              <a:rPr lang="en-IN" dirty="0">
                <a:solidFill>
                  <a:srgbClr val="000000"/>
                </a:solidFill>
                <a:latin typeface="Times New Roman" panose="02020603050405020304" pitchFamily="18" charset="0"/>
              </a:rPr>
              <a:t>IPC 94-19 </a:t>
            </a:r>
            <a:r>
              <a:rPr lang="en-IN" dirty="0" smtClean="0">
                <a:solidFill>
                  <a:srgbClr val="000000"/>
                </a:solidFill>
                <a:latin typeface="Times New Roman" panose="02020603050405020304" pitchFamily="18" charset="0"/>
              </a:rPr>
              <a:t>	Three </a:t>
            </a:r>
            <a:r>
              <a:rPr lang="en-IN" dirty="0">
                <a:solidFill>
                  <a:srgbClr val="000000"/>
                </a:solidFill>
                <a:latin typeface="Times New Roman" panose="02020603050405020304" pitchFamily="18" charset="0"/>
              </a:rPr>
              <a:t>seeds per pod</a:t>
            </a:r>
          </a:p>
          <a:p>
            <a:r>
              <a:rPr lang="en-IN" dirty="0">
                <a:solidFill>
                  <a:srgbClr val="000000"/>
                </a:solidFill>
                <a:latin typeface="Times New Roman" panose="02020603050405020304" pitchFamily="18" charset="0"/>
              </a:rPr>
              <a:t>IPC 99-18 </a:t>
            </a:r>
            <a:r>
              <a:rPr lang="en-IN" dirty="0" smtClean="0">
                <a:solidFill>
                  <a:srgbClr val="000000"/>
                </a:solidFill>
                <a:latin typeface="Times New Roman" panose="02020603050405020304" pitchFamily="18" charset="0"/>
              </a:rPr>
              <a:t>	Triple </a:t>
            </a:r>
            <a:r>
              <a:rPr lang="en-IN" dirty="0">
                <a:solidFill>
                  <a:srgbClr val="000000"/>
                </a:solidFill>
                <a:latin typeface="Times New Roman" panose="02020603050405020304" pitchFamily="18" charset="0"/>
              </a:rPr>
              <a:t>podded</a:t>
            </a:r>
          </a:p>
          <a:p>
            <a:r>
              <a:rPr lang="en-IN" dirty="0">
                <a:solidFill>
                  <a:srgbClr val="000000"/>
                </a:solidFill>
                <a:latin typeface="Times New Roman" panose="02020603050405020304" pitchFamily="18" charset="0"/>
              </a:rPr>
              <a:t>IPC 99-10 </a:t>
            </a:r>
            <a:r>
              <a:rPr lang="en-IN" dirty="0" smtClean="0">
                <a:solidFill>
                  <a:srgbClr val="000000"/>
                </a:solidFill>
                <a:latin typeface="Times New Roman" panose="02020603050405020304" pitchFamily="18" charset="0"/>
              </a:rPr>
              <a:t>	Resistant </a:t>
            </a:r>
            <a:r>
              <a:rPr lang="en-IN" dirty="0">
                <a:solidFill>
                  <a:srgbClr val="000000"/>
                </a:solidFill>
                <a:latin typeface="Times New Roman" panose="02020603050405020304" pitchFamily="18" charset="0"/>
              </a:rPr>
              <a:t>to fusarium wilt </a:t>
            </a:r>
          </a:p>
          <a:p>
            <a:r>
              <a:rPr lang="en-IN" dirty="0">
                <a:solidFill>
                  <a:srgbClr val="000000"/>
                </a:solidFill>
                <a:latin typeface="Times New Roman" panose="02020603050405020304" pitchFamily="18" charset="0"/>
              </a:rPr>
              <a:t>IPC 97-29 </a:t>
            </a:r>
            <a:r>
              <a:rPr lang="en-IN" dirty="0" smtClean="0">
                <a:solidFill>
                  <a:srgbClr val="000000"/>
                </a:solidFill>
                <a:latin typeface="Times New Roman" panose="02020603050405020304" pitchFamily="18" charset="0"/>
              </a:rPr>
              <a:t>	Wilt </a:t>
            </a:r>
            <a:r>
              <a:rPr lang="en-IN" dirty="0">
                <a:solidFill>
                  <a:srgbClr val="000000"/>
                </a:solidFill>
                <a:latin typeface="Times New Roman" panose="02020603050405020304" pitchFamily="18" charset="0"/>
              </a:rPr>
              <a:t>resistant, tall </a:t>
            </a:r>
          </a:p>
          <a:p>
            <a:r>
              <a:rPr lang="en-IN" dirty="0">
                <a:solidFill>
                  <a:srgbClr val="000000"/>
                </a:solidFill>
                <a:latin typeface="Times New Roman" panose="02020603050405020304" pitchFamily="18" charset="0"/>
              </a:rPr>
              <a:t>IPC 98-12 </a:t>
            </a:r>
            <a:r>
              <a:rPr lang="en-IN" dirty="0" smtClean="0">
                <a:solidFill>
                  <a:srgbClr val="000000"/>
                </a:solidFill>
                <a:latin typeface="Times New Roman" panose="02020603050405020304" pitchFamily="18" charset="0"/>
              </a:rPr>
              <a:t>	Large </a:t>
            </a:r>
            <a:r>
              <a:rPr lang="en-IN" dirty="0">
                <a:solidFill>
                  <a:srgbClr val="000000"/>
                </a:solidFill>
                <a:latin typeface="Times New Roman" panose="02020603050405020304" pitchFamily="18" charset="0"/>
              </a:rPr>
              <a:t>seeded, wilt resistant </a:t>
            </a:r>
          </a:p>
          <a:p>
            <a:r>
              <a:rPr lang="en-IN" dirty="0">
                <a:solidFill>
                  <a:srgbClr val="000000"/>
                </a:solidFill>
                <a:latin typeface="Times New Roman" panose="02020603050405020304" pitchFamily="18" charset="0"/>
              </a:rPr>
              <a:t>IPC 2002-52 </a:t>
            </a:r>
            <a:r>
              <a:rPr lang="en-IN" dirty="0" smtClean="0">
                <a:solidFill>
                  <a:srgbClr val="000000"/>
                </a:solidFill>
                <a:latin typeface="Times New Roman" panose="02020603050405020304" pitchFamily="18" charset="0"/>
              </a:rPr>
              <a:t>	Resistant </a:t>
            </a:r>
            <a:r>
              <a:rPr lang="en-IN" dirty="0">
                <a:solidFill>
                  <a:srgbClr val="000000"/>
                </a:solidFill>
                <a:latin typeface="Times New Roman" panose="02020603050405020304" pitchFamily="18" charset="0"/>
              </a:rPr>
              <a:t>to fusarium wilt (race 2)</a:t>
            </a:r>
          </a:p>
          <a:p>
            <a:r>
              <a:rPr lang="en-IN" dirty="0">
                <a:solidFill>
                  <a:srgbClr val="000000"/>
                </a:solidFill>
                <a:latin typeface="Times New Roman" panose="02020603050405020304" pitchFamily="18" charset="0"/>
              </a:rPr>
              <a:t>IPC 2k-25 </a:t>
            </a:r>
            <a:r>
              <a:rPr lang="en-IN" dirty="0" smtClean="0">
                <a:solidFill>
                  <a:srgbClr val="000000"/>
                </a:solidFill>
                <a:latin typeface="Times New Roman" panose="02020603050405020304" pitchFamily="18" charset="0"/>
              </a:rPr>
              <a:t>	Moderately </a:t>
            </a:r>
            <a:r>
              <a:rPr lang="en-IN" dirty="0">
                <a:solidFill>
                  <a:srgbClr val="000000"/>
                </a:solidFill>
                <a:latin typeface="Times New Roman" panose="02020603050405020304" pitchFamily="18" charset="0"/>
              </a:rPr>
              <a:t>resistant to dry root rot</a:t>
            </a:r>
          </a:p>
          <a:p>
            <a:r>
              <a:rPr lang="en-IN" dirty="0">
                <a:solidFill>
                  <a:srgbClr val="000000"/>
                </a:solidFill>
                <a:latin typeface="Times New Roman" panose="02020603050405020304" pitchFamily="18" charset="0"/>
              </a:rPr>
              <a:t>IPCK 2004-1 </a:t>
            </a:r>
            <a:r>
              <a:rPr lang="en-IN" dirty="0" smtClean="0">
                <a:solidFill>
                  <a:srgbClr val="000000"/>
                </a:solidFill>
                <a:latin typeface="Times New Roman" panose="02020603050405020304" pitchFamily="18" charset="0"/>
              </a:rPr>
              <a:t>	Extra </a:t>
            </a:r>
            <a:r>
              <a:rPr lang="en-IN" dirty="0">
                <a:solidFill>
                  <a:srgbClr val="000000"/>
                </a:solidFill>
                <a:latin typeface="Times New Roman" panose="02020603050405020304" pitchFamily="18" charset="0"/>
              </a:rPr>
              <a:t>large seeded </a:t>
            </a:r>
            <a:r>
              <a:rPr lang="en-IN" i="1" dirty="0" err="1">
                <a:solidFill>
                  <a:srgbClr val="000000"/>
                </a:solidFill>
                <a:latin typeface="Times New Roman" panose="02020603050405020304" pitchFamily="18" charset="0"/>
              </a:rPr>
              <a:t>kabuli</a:t>
            </a:r>
            <a:r>
              <a:rPr lang="en-IN" i="1" dirty="0">
                <a:solidFill>
                  <a:srgbClr val="000000"/>
                </a:solidFill>
                <a:latin typeface="Times New Roman" panose="02020603050405020304" pitchFamily="18" charset="0"/>
              </a:rPr>
              <a:t> selection </a:t>
            </a:r>
          </a:p>
          <a:p>
            <a:r>
              <a:rPr lang="en-IN" dirty="0">
                <a:solidFill>
                  <a:srgbClr val="000000"/>
                </a:solidFill>
                <a:latin typeface="Times New Roman" panose="02020603050405020304" pitchFamily="18" charset="0"/>
              </a:rPr>
              <a:t>IPC 97-72 </a:t>
            </a:r>
            <a:r>
              <a:rPr lang="en-IN" dirty="0" smtClean="0">
                <a:solidFill>
                  <a:srgbClr val="000000"/>
                </a:solidFill>
                <a:latin typeface="Times New Roman" panose="02020603050405020304" pitchFamily="18" charset="0"/>
              </a:rPr>
              <a:t>	Moderately </a:t>
            </a:r>
            <a:r>
              <a:rPr lang="en-IN" dirty="0">
                <a:solidFill>
                  <a:srgbClr val="000000"/>
                </a:solidFill>
                <a:latin typeface="Times New Roman" panose="02020603050405020304" pitchFamily="18" charset="0"/>
              </a:rPr>
              <a:t>resistant to dry root rot </a:t>
            </a:r>
          </a:p>
          <a:p>
            <a:r>
              <a:rPr lang="en-IN" dirty="0">
                <a:solidFill>
                  <a:srgbClr val="000000"/>
                </a:solidFill>
                <a:latin typeface="Times New Roman" panose="02020603050405020304" pitchFamily="18" charset="0"/>
              </a:rPr>
              <a:t>IPC 2004-52 </a:t>
            </a:r>
            <a:r>
              <a:rPr lang="en-IN" dirty="0" smtClean="0">
                <a:solidFill>
                  <a:srgbClr val="000000"/>
                </a:solidFill>
                <a:latin typeface="Times New Roman" panose="02020603050405020304" pitchFamily="18" charset="0"/>
              </a:rPr>
              <a:t>	Resistant </a:t>
            </a:r>
            <a:r>
              <a:rPr lang="en-IN" dirty="0">
                <a:solidFill>
                  <a:srgbClr val="000000"/>
                </a:solidFill>
                <a:latin typeface="Times New Roman" panose="02020603050405020304" pitchFamily="18" charset="0"/>
              </a:rPr>
              <a:t>to fusarium wilt (race 2) </a:t>
            </a:r>
          </a:p>
          <a:p>
            <a:r>
              <a:rPr lang="en-IN" dirty="0">
                <a:solidFill>
                  <a:srgbClr val="000000"/>
                </a:solidFill>
                <a:latin typeface="Times New Roman" panose="02020603050405020304" pitchFamily="18" charset="0"/>
              </a:rPr>
              <a:t>IPC 2006-1 </a:t>
            </a:r>
            <a:r>
              <a:rPr lang="en-IN" dirty="0" smtClean="0">
                <a:solidFill>
                  <a:srgbClr val="000000"/>
                </a:solidFill>
                <a:latin typeface="Times New Roman" panose="02020603050405020304" pitchFamily="18" charset="0"/>
              </a:rPr>
              <a:t>	Moderately </a:t>
            </a:r>
            <a:r>
              <a:rPr lang="en-IN" dirty="0">
                <a:solidFill>
                  <a:srgbClr val="000000"/>
                </a:solidFill>
                <a:latin typeface="Times New Roman" panose="02020603050405020304" pitchFamily="18" charset="0"/>
              </a:rPr>
              <a:t>resistant to dry root rot  </a:t>
            </a:r>
          </a:p>
          <a:p>
            <a:r>
              <a:rPr lang="en-IN" sz="2800" dirty="0">
                <a:solidFill>
                  <a:srgbClr val="000000"/>
                </a:solidFill>
                <a:latin typeface="NimbusRomNo9L"/>
              </a:rPr>
              <a:t> </a:t>
            </a:r>
            <a:endParaRPr lang="en-IN" dirty="0"/>
          </a:p>
        </p:txBody>
      </p:sp>
    </p:spTree>
    <p:extLst>
      <p:ext uri="{BB962C8B-B14F-4D97-AF65-F5344CB8AC3E}">
        <p14:creationId xmlns:p14="http://schemas.microsoft.com/office/powerpoint/2010/main" val="2652095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0"/>
            <a:ext cx="8915400" cy="5338513"/>
          </a:xfrm>
          <a:prstGeom prst="rect">
            <a:avLst/>
          </a:prstGeom>
        </p:spPr>
        <p:txBody>
          <a:bodyPr wrap="square">
            <a:spAutoFit/>
          </a:bodyPr>
          <a:lstStyle/>
          <a:p>
            <a:pPr>
              <a:lnSpc>
                <a:spcPct val="107000"/>
              </a:lnSpc>
              <a:spcAft>
                <a:spcPts val="800"/>
              </a:spcAft>
            </a:pPr>
            <a:r>
              <a:rPr lang="en-IN" sz="3200" b="1" dirty="0">
                <a:latin typeface="Times New Roman" panose="02020603050405020304" pitchFamily="18" charset="0"/>
                <a:ea typeface="Times New Roman" panose="02020603050405020304" pitchFamily="18" charset="0"/>
                <a:cs typeface="Mangal" panose="02040503050203030202" pitchFamily="18" charset="0"/>
              </a:rPr>
              <a:t>Plant genetic resources: </a:t>
            </a:r>
            <a:endParaRPr lang="en-IN" dirty="0">
              <a:latin typeface="Calibri" panose="020F0502020204030204" pitchFamily="34" charset="0"/>
              <a:ea typeface="Calibri" panose="020F0502020204030204" pitchFamily="34" charset="0"/>
              <a:cs typeface="Mangal" panose="02040503050203030202" pitchFamily="18" charset="0"/>
            </a:endParaRPr>
          </a:p>
          <a:p>
            <a:r>
              <a:rPr lang="en-IN" sz="2000" b="1" dirty="0">
                <a:latin typeface="Times New Roman" panose="02020603050405020304" pitchFamily="18" charset="0"/>
                <a:ea typeface="Times New Roman" panose="02020603050405020304" pitchFamily="18" charset="0"/>
              </a:rPr>
              <a:t>Maintenance of wild </a:t>
            </a:r>
            <a:r>
              <a:rPr lang="en-IN" sz="2000" b="1" dirty="0" smtClean="0">
                <a:latin typeface="Times New Roman" panose="02020603050405020304" pitchFamily="18" charset="0"/>
                <a:ea typeface="Times New Roman" panose="02020603050405020304" pitchFamily="18" charset="0"/>
              </a:rPr>
              <a:t>species</a:t>
            </a:r>
          </a:p>
          <a:p>
            <a:r>
              <a:rPr lang="en-IN" sz="2000" dirty="0">
                <a:latin typeface="Times New Roman" panose="02020603050405020304" pitchFamily="18" charset="0"/>
                <a:ea typeface="Times New Roman" panose="02020603050405020304" pitchFamily="18" charset="0"/>
              </a:rPr>
              <a:t>Pre-breeding garden was established at IIPR consisting wild accessions of different pulse crops. </a:t>
            </a:r>
          </a:p>
          <a:p>
            <a:r>
              <a:rPr lang="en-IN" sz="2000" dirty="0">
                <a:latin typeface="Times New Roman" panose="02020603050405020304" pitchFamily="18" charset="0"/>
                <a:ea typeface="Times New Roman" panose="02020603050405020304" pitchFamily="18" charset="0"/>
              </a:rPr>
              <a:t/>
            </a:r>
            <a:br>
              <a:rPr lang="en-IN" sz="2000" dirty="0">
                <a:latin typeface="Times New Roman" panose="02020603050405020304" pitchFamily="18" charset="0"/>
                <a:ea typeface="Times New Roman" panose="02020603050405020304" pitchFamily="18" charset="0"/>
              </a:rPr>
            </a:br>
            <a:r>
              <a:rPr lang="en-IN" sz="3200" dirty="0">
                <a:solidFill>
                  <a:srgbClr val="FF0000"/>
                </a:solidFill>
                <a:latin typeface="Times New Roman" panose="02020603050405020304" pitchFamily="18" charset="0"/>
                <a:ea typeface="Times New Roman" panose="02020603050405020304" pitchFamily="18" charset="0"/>
              </a:rPr>
              <a:t>chickpea</a:t>
            </a:r>
            <a:endParaRPr lang="en-IN" sz="3200" dirty="0" smtClean="0">
              <a:solidFill>
                <a:srgbClr val="FF0000"/>
              </a:solidFill>
              <a:latin typeface="Times New Roman" panose="02020603050405020304" pitchFamily="18" charset="0"/>
              <a:ea typeface="Times New Roman" panose="02020603050405020304" pitchFamily="18" charset="0"/>
            </a:endParaRPr>
          </a:p>
          <a:p>
            <a:r>
              <a:rPr lang="en-IN" sz="2000" dirty="0" smtClean="0">
                <a:latin typeface="Times New Roman" panose="02020603050405020304" pitchFamily="18" charset="0"/>
                <a:ea typeface="Times New Roman" panose="02020603050405020304" pitchFamily="18" charset="0"/>
              </a:rPr>
              <a:t>The </a:t>
            </a:r>
            <a:r>
              <a:rPr lang="en-IN" sz="2000" dirty="0">
                <a:latin typeface="Times New Roman" panose="02020603050405020304" pitchFamily="18" charset="0"/>
                <a:ea typeface="Times New Roman" panose="02020603050405020304" pitchFamily="18" charset="0"/>
              </a:rPr>
              <a:t>wild accessions in pre-breeding garden include 126 accessions of chickpea (</a:t>
            </a:r>
            <a:r>
              <a:rPr lang="en-IN" sz="2000" i="1" dirty="0">
                <a:latin typeface="Times New Roman" panose="02020603050405020304" pitchFamily="18" charset="0"/>
                <a:ea typeface="Times New Roman" panose="02020603050405020304" pitchFamily="18" charset="0"/>
              </a:rPr>
              <a:t>C. </a:t>
            </a:r>
            <a:r>
              <a:rPr lang="en-IN" sz="2000" i="1" dirty="0" err="1">
                <a:latin typeface="Times New Roman" panose="02020603050405020304" pitchFamily="18" charset="0"/>
                <a:ea typeface="Times New Roman" panose="02020603050405020304" pitchFamily="18" charset="0"/>
              </a:rPr>
              <a:t>pinnatifidum</a:t>
            </a:r>
            <a:r>
              <a:rPr lang="en-IN" sz="2000" i="1" dirty="0">
                <a:latin typeface="Times New Roman" panose="02020603050405020304" pitchFamily="18" charset="0"/>
                <a:ea typeface="Times New Roman" panose="02020603050405020304" pitchFamily="18" charset="0"/>
              </a:rPr>
              <a:t>, C </a:t>
            </a:r>
            <a:r>
              <a:rPr lang="en-IN" sz="2000" i="1" dirty="0" err="1">
                <a:latin typeface="Times New Roman" panose="02020603050405020304" pitchFamily="18" charset="0"/>
                <a:ea typeface="Times New Roman" panose="02020603050405020304" pitchFamily="18" charset="0"/>
              </a:rPr>
              <a:t>judaicum</a:t>
            </a:r>
            <a:r>
              <a:rPr lang="en-IN" sz="2000" i="1" dirty="0">
                <a:latin typeface="Times New Roman" panose="02020603050405020304" pitchFamily="18" charset="0"/>
                <a:ea typeface="Times New Roman" panose="02020603050405020304" pitchFamily="18" charset="0"/>
              </a:rPr>
              <a:t>, </a:t>
            </a:r>
            <a:r>
              <a:rPr lang="en-IN" sz="2000" i="1" dirty="0" err="1">
                <a:latin typeface="Times New Roman" panose="02020603050405020304" pitchFamily="18" charset="0"/>
                <a:ea typeface="Times New Roman" panose="02020603050405020304" pitchFamily="18" charset="0"/>
              </a:rPr>
              <a:t>echinospermum</a:t>
            </a:r>
            <a:r>
              <a:rPr lang="en-IN" sz="2000" i="1" dirty="0">
                <a:latin typeface="Times New Roman" panose="02020603050405020304" pitchFamily="18" charset="0"/>
                <a:ea typeface="Times New Roman" panose="02020603050405020304" pitchFamily="18" charset="0"/>
              </a:rPr>
              <a:t>, C. </a:t>
            </a:r>
            <a:r>
              <a:rPr lang="en-IN" sz="2000" i="1" dirty="0" err="1">
                <a:latin typeface="Times New Roman" panose="02020603050405020304" pitchFamily="18" charset="0"/>
                <a:ea typeface="Times New Roman" panose="02020603050405020304" pitchFamily="18" charset="0"/>
              </a:rPr>
              <a:t>reticulatum</a:t>
            </a:r>
            <a:r>
              <a:rPr lang="en-IN" sz="2000" i="1" dirty="0">
                <a:latin typeface="Times New Roman" panose="02020603050405020304" pitchFamily="18" charset="0"/>
                <a:ea typeface="Times New Roman" panose="02020603050405020304" pitchFamily="18" charset="0"/>
              </a:rPr>
              <a:t>, C. </a:t>
            </a:r>
            <a:r>
              <a:rPr lang="en-IN" sz="2000" i="1" dirty="0" err="1">
                <a:latin typeface="Times New Roman" panose="02020603050405020304" pitchFamily="18" charset="0"/>
                <a:ea typeface="Times New Roman" panose="02020603050405020304" pitchFamily="18" charset="0"/>
              </a:rPr>
              <a:t>chorassanicum</a:t>
            </a:r>
            <a:r>
              <a:rPr lang="en-IN" sz="2000" i="1" dirty="0">
                <a:latin typeface="Times New Roman" panose="02020603050405020304" pitchFamily="18" charset="0"/>
                <a:ea typeface="Times New Roman" panose="02020603050405020304" pitchFamily="18" charset="0"/>
              </a:rPr>
              <a:t>, C. </a:t>
            </a:r>
            <a:r>
              <a:rPr lang="en-IN" sz="2000" i="1" dirty="0" err="1">
                <a:latin typeface="Times New Roman" panose="02020603050405020304" pitchFamily="18" charset="0"/>
                <a:ea typeface="Times New Roman" panose="02020603050405020304" pitchFamily="18" charset="0"/>
              </a:rPr>
              <a:t>bijugum</a:t>
            </a:r>
            <a:r>
              <a:rPr lang="en-IN" sz="2000" dirty="0">
                <a:latin typeface="Times New Roman" panose="02020603050405020304" pitchFamily="18" charset="0"/>
                <a:ea typeface="Times New Roman" panose="02020603050405020304" pitchFamily="18" charset="0"/>
              </a:rPr>
              <a:t> and</a:t>
            </a:r>
            <a:r>
              <a:rPr lang="en-IN" sz="2000" i="1" dirty="0">
                <a:latin typeface="Times New Roman" panose="02020603050405020304" pitchFamily="18" charset="0"/>
                <a:ea typeface="Times New Roman" panose="02020603050405020304" pitchFamily="18" charset="0"/>
              </a:rPr>
              <a:t> C. </a:t>
            </a:r>
            <a:r>
              <a:rPr lang="en-IN" sz="2000" i="1" dirty="0" err="1">
                <a:latin typeface="Times New Roman" panose="02020603050405020304" pitchFamily="18" charset="0"/>
                <a:ea typeface="Times New Roman" panose="02020603050405020304" pitchFamily="18" charset="0"/>
              </a:rPr>
              <a:t>cuneatum</a:t>
            </a:r>
            <a:r>
              <a:rPr lang="en-IN" sz="2000" dirty="0">
                <a:latin typeface="Times New Roman" panose="02020603050405020304" pitchFamily="18" charset="0"/>
                <a:ea typeface="Times New Roman" panose="02020603050405020304" pitchFamily="18" charset="0"/>
              </a:rPr>
              <a:t>). </a:t>
            </a:r>
            <a:endParaRPr lang="en-IN" sz="2000" dirty="0" smtClean="0">
              <a:latin typeface="Times New Roman" panose="02020603050405020304" pitchFamily="18" charset="0"/>
              <a:ea typeface="Times New Roman" panose="02020603050405020304" pitchFamily="18" charset="0"/>
            </a:endParaRPr>
          </a:p>
          <a:p>
            <a:endParaRPr lang="en-IN" sz="2000" dirty="0" smtClean="0">
              <a:latin typeface="Times New Roman" panose="02020603050405020304" pitchFamily="18" charset="0"/>
              <a:ea typeface="Times New Roman" panose="02020603050405020304" pitchFamily="18" charset="0"/>
            </a:endParaRPr>
          </a:p>
          <a:p>
            <a:r>
              <a:rPr lang="en-IN" sz="2800" dirty="0" smtClean="0">
                <a:solidFill>
                  <a:srgbClr val="FF0000"/>
                </a:solidFill>
                <a:latin typeface="Times New Roman" panose="02020603050405020304" pitchFamily="18" charset="0"/>
                <a:ea typeface="Times New Roman" panose="02020603050405020304" pitchFamily="18" charset="0"/>
              </a:rPr>
              <a:t>lentil</a:t>
            </a:r>
            <a:endParaRPr lang="en-IN" sz="2000" dirty="0">
              <a:solidFill>
                <a:srgbClr val="FF0000"/>
              </a:solidFill>
              <a:latin typeface="Times New Roman" panose="02020603050405020304" pitchFamily="18" charset="0"/>
              <a:ea typeface="Times New Roman" panose="02020603050405020304" pitchFamily="18" charset="0"/>
            </a:endParaRPr>
          </a:p>
          <a:p>
            <a:r>
              <a:rPr lang="en-IN" sz="2000" dirty="0" smtClean="0">
                <a:latin typeface="Times New Roman" panose="02020603050405020304" pitchFamily="18" charset="0"/>
                <a:ea typeface="Times New Roman" panose="02020603050405020304" pitchFamily="18" charset="0"/>
              </a:rPr>
              <a:t>153 </a:t>
            </a:r>
            <a:r>
              <a:rPr lang="en-IN" sz="2000" dirty="0">
                <a:latin typeface="Times New Roman" panose="02020603050405020304" pitchFamily="18" charset="0"/>
                <a:ea typeface="Times New Roman" panose="02020603050405020304" pitchFamily="18" charset="0"/>
              </a:rPr>
              <a:t>wild accessions of </a:t>
            </a:r>
            <a:r>
              <a:rPr lang="en-IN" sz="2000" dirty="0" smtClean="0">
                <a:latin typeface="Times New Roman" panose="02020603050405020304" pitchFamily="18" charset="0"/>
                <a:ea typeface="Times New Roman" panose="02020603050405020304" pitchFamily="18" charset="0"/>
              </a:rPr>
              <a:t>belonging </a:t>
            </a:r>
            <a:r>
              <a:rPr lang="en-IN" sz="2000" dirty="0">
                <a:latin typeface="Times New Roman" panose="02020603050405020304" pitchFamily="18" charset="0"/>
                <a:ea typeface="Times New Roman" panose="02020603050405020304" pitchFamily="18" charset="0"/>
              </a:rPr>
              <a:t>to 8 species/subspecies (Lens sp. :1 acc., </a:t>
            </a:r>
            <a:r>
              <a:rPr lang="en-IN" sz="2000" i="1" dirty="0">
                <a:latin typeface="Times New Roman" panose="02020603050405020304" pitchFamily="18" charset="0"/>
                <a:ea typeface="Times New Roman" panose="02020603050405020304" pitchFamily="18" charset="0"/>
              </a:rPr>
              <a:t>Lens </a:t>
            </a:r>
            <a:r>
              <a:rPr lang="en-IN" sz="2000" i="1" dirty="0" err="1">
                <a:latin typeface="Times New Roman" panose="02020603050405020304" pitchFamily="18" charset="0"/>
                <a:ea typeface="Times New Roman" panose="02020603050405020304" pitchFamily="18" charset="0"/>
              </a:rPr>
              <a:t>nigricans</a:t>
            </a:r>
            <a:r>
              <a:rPr lang="en-IN" sz="2000" i="1" dirty="0">
                <a:latin typeface="Times New Roman" panose="02020603050405020304" pitchFamily="18" charset="0"/>
                <a:ea typeface="Times New Roman" panose="02020603050405020304" pitchFamily="18" charset="0"/>
              </a:rPr>
              <a:t>: 17 acc., L. </a:t>
            </a:r>
            <a:r>
              <a:rPr lang="en-IN" sz="2000" i="1" dirty="0" err="1">
                <a:latin typeface="Times New Roman" panose="02020603050405020304" pitchFamily="18" charset="0"/>
                <a:ea typeface="Times New Roman" panose="02020603050405020304" pitchFamily="18" charset="0"/>
              </a:rPr>
              <a:t>nigricans</a:t>
            </a:r>
            <a:r>
              <a:rPr lang="en-IN" sz="2000" dirty="0">
                <a:latin typeface="Times New Roman" panose="02020603050405020304" pitchFamily="18" charset="0"/>
                <a:ea typeface="Times New Roman" panose="02020603050405020304" pitchFamily="18" charset="0"/>
              </a:rPr>
              <a:t> ssp. </a:t>
            </a:r>
            <a:r>
              <a:rPr lang="en-IN" sz="2000" i="1" dirty="0">
                <a:latin typeface="Times New Roman" panose="02020603050405020304" pitchFamily="18" charset="0"/>
                <a:ea typeface="Times New Roman" panose="02020603050405020304" pitchFamily="18" charset="0"/>
              </a:rPr>
              <a:t>odemensis:2 acc., L. </a:t>
            </a:r>
            <a:r>
              <a:rPr lang="en-IN" sz="2000" i="1" dirty="0" err="1">
                <a:latin typeface="Times New Roman" panose="02020603050405020304" pitchFamily="18" charset="0"/>
                <a:ea typeface="Times New Roman" panose="02020603050405020304" pitchFamily="18" charset="0"/>
              </a:rPr>
              <a:t>culinaris</a:t>
            </a:r>
            <a:r>
              <a:rPr lang="en-IN" sz="2000" dirty="0">
                <a:latin typeface="Times New Roman" panose="02020603050405020304" pitchFamily="18" charset="0"/>
                <a:ea typeface="Times New Roman" panose="02020603050405020304" pitchFamily="18" charset="0"/>
              </a:rPr>
              <a:t> ssp. </a:t>
            </a:r>
            <a:r>
              <a:rPr lang="en-IN" sz="2000" i="1" dirty="0" err="1">
                <a:latin typeface="Times New Roman" panose="02020603050405020304" pitchFamily="18" charset="0"/>
                <a:ea typeface="Times New Roman" panose="02020603050405020304" pitchFamily="18" charset="0"/>
              </a:rPr>
              <a:t>orientalis</a:t>
            </a:r>
            <a:r>
              <a:rPr lang="en-IN" sz="2000" i="1" dirty="0">
                <a:latin typeface="Times New Roman" panose="02020603050405020304" pitchFamily="18" charset="0"/>
                <a:ea typeface="Times New Roman" panose="02020603050405020304" pitchFamily="18" charset="0"/>
              </a:rPr>
              <a:t> :80 acc. , L. </a:t>
            </a:r>
            <a:r>
              <a:rPr lang="en-IN" sz="2000" i="1" dirty="0" err="1">
                <a:latin typeface="Times New Roman" panose="02020603050405020304" pitchFamily="18" charset="0"/>
                <a:ea typeface="Times New Roman" panose="02020603050405020304" pitchFamily="18" charset="0"/>
              </a:rPr>
              <a:t>culinaris</a:t>
            </a:r>
            <a:r>
              <a:rPr lang="en-IN" sz="2000" dirty="0">
                <a:latin typeface="Times New Roman" panose="02020603050405020304" pitchFamily="18" charset="0"/>
                <a:ea typeface="Times New Roman" panose="02020603050405020304" pitchFamily="18" charset="0"/>
              </a:rPr>
              <a:t> ssp. </a:t>
            </a:r>
            <a:r>
              <a:rPr lang="en-IN" sz="2000" i="1" dirty="0" err="1">
                <a:latin typeface="Times New Roman" panose="02020603050405020304" pitchFamily="18" charset="0"/>
                <a:ea typeface="Times New Roman" panose="02020603050405020304" pitchFamily="18" charset="0"/>
              </a:rPr>
              <a:t>tomentosus</a:t>
            </a:r>
            <a:r>
              <a:rPr lang="en-IN" sz="2000" i="1" dirty="0">
                <a:latin typeface="Times New Roman" panose="02020603050405020304" pitchFamily="18" charset="0"/>
                <a:ea typeface="Times New Roman" panose="02020603050405020304" pitchFamily="18" charset="0"/>
              </a:rPr>
              <a:t>: 6 acc., L. </a:t>
            </a:r>
            <a:r>
              <a:rPr lang="en-IN" sz="2000" i="1" dirty="0" err="1">
                <a:latin typeface="Times New Roman" panose="02020603050405020304" pitchFamily="18" charset="0"/>
                <a:ea typeface="Times New Roman" panose="02020603050405020304" pitchFamily="18" charset="0"/>
              </a:rPr>
              <a:t>culinaris</a:t>
            </a:r>
            <a:r>
              <a:rPr lang="en-IN" sz="2000" dirty="0">
                <a:latin typeface="Times New Roman" panose="02020603050405020304" pitchFamily="18" charset="0"/>
                <a:ea typeface="Times New Roman" panose="02020603050405020304" pitchFamily="18" charset="0"/>
              </a:rPr>
              <a:t> ssp. </a:t>
            </a:r>
            <a:r>
              <a:rPr lang="en-IN" sz="2000" i="1" dirty="0" err="1">
                <a:latin typeface="Times New Roman" panose="02020603050405020304" pitchFamily="18" charset="0"/>
                <a:ea typeface="Times New Roman" panose="02020603050405020304" pitchFamily="18" charset="0"/>
              </a:rPr>
              <a:t>odemensis</a:t>
            </a:r>
            <a:r>
              <a:rPr lang="en-IN" sz="2000" i="1" dirty="0">
                <a:latin typeface="Times New Roman" panose="02020603050405020304" pitchFamily="18" charset="0"/>
                <a:ea typeface="Times New Roman" panose="02020603050405020304" pitchFamily="18" charset="0"/>
              </a:rPr>
              <a:t>: 2 acc., L.</a:t>
            </a:r>
            <a:r>
              <a:rPr lang="en-IN" sz="2000" dirty="0">
                <a:latin typeface="Times New Roman" panose="02020603050405020304" pitchFamily="18" charset="0"/>
                <a:ea typeface="Times New Roman" panose="02020603050405020304" pitchFamily="18" charset="0"/>
              </a:rPr>
              <a:t> </a:t>
            </a:r>
            <a:r>
              <a:rPr lang="en-IN" sz="2000" i="1" dirty="0" err="1">
                <a:latin typeface="Times New Roman" panose="02020603050405020304" pitchFamily="18" charset="0"/>
                <a:ea typeface="Times New Roman" panose="02020603050405020304" pitchFamily="18" charset="0"/>
              </a:rPr>
              <a:t>lamottei</a:t>
            </a:r>
            <a:r>
              <a:rPr lang="en-IN" sz="2000" dirty="0">
                <a:latin typeface="Times New Roman" panose="02020603050405020304" pitchFamily="18" charset="0"/>
                <a:ea typeface="Times New Roman" panose="02020603050405020304" pitchFamily="18" charset="0"/>
              </a:rPr>
              <a:t> : 2 acc. and </a:t>
            </a:r>
            <a:r>
              <a:rPr lang="en-IN" sz="2000" i="1" dirty="0">
                <a:latin typeface="Times New Roman" panose="02020603050405020304" pitchFamily="18" charset="0"/>
                <a:ea typeface="Times New Roman" panose="02020603050405020304" pitchFamily="18" charset="0"/>
              </a:rPr>
              <a:t>L. </a:t>
            </a:r>
            <a:r>
              <a:rPr lang="en-IN" sz="2000" i="1" dirty="0" err="1">
                <a:latin typeface="Times New Roman" panose="02020603050405020304" pitchFamily="18" charset="0"/>
                <a:ea typeface="Times New Roman" panose="02020603050405020304" pitchFamily="18" charset="0"/>
              </a:rPr>
              <a:t>ervoides</a:t>
            </a:r>
            <a:r>
              <a:rPr lang="en-IN" sz="2000" i="1" dirty="0">
                <a:latin typeface="Times New Roman" panose="02020603050405020304" pitchFamily="18" charset="0"/>
                <a:ea typeface="Times New Roman" panose="02020603050405020304" pitchFamily="18" charset="0"/>
              </a:rPr>
              <a:t>: 33 acc</a:t>
            </a:r>
            <a:r>
              <a:rPr lang="en-IN" sz="2000" i="1" dirty="0" smtClean="0">
                <a:latin typeface="Times New Roman" panose="02020603050405020304" pitchFamily="18" charset="0"/>
                <a:ea typeface="Times New Roman" panose="02020603050405020304" pitchFamily="18" charset="0"/>
              </a:rPr>
              <a:t>.</a:t>
            </a:r>
            <a:r>
              <a:rPr lang="en-IN" sz="2000" dirty="0" smtClean="0">
                <a:latin typeface="Times New Roman" panose="02020603050405020304" pitchFamily="18" charset="0"/>
                <a:ea typeface="Times New Roman" panose="02020603050405020304" pitchFamily="18" charset="0"/>
              </a:rPr>
              <a:t>). </a:t>
            </a:r>
            <a:endParaRPr lang="en-IN" sz="2000" dirty="0"/>
          </a:p>
        </p:txBody>
      </p:sp>
    </p:spTree>
    <p:extLst>
      <p:ext uri="{BB962C8B-B14F-4D97-AF65-F5344CB8AC3E}">
        <p14:creationId xmlns:p14="http://schemas.microsoft.com/office/powerpoint/2010/main" val="3174489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143000"/>
            <a:ext cx="7543800" cy="4770537"/>
          </a:xfrm>
          <a:prstGeom prst="rect">
            <a:avLst/>
          </a:prstGeom>
        </p:spPr>
        <p:txBody>
          <a:bodyPr wrap="square">
            <a:spAutoFit/>
          </a:bodyPr>
          <a:lstStyle/>
          <a:p>
            <a:r>
              <a:rPr lang="en-IN" sz="4000" i="1" dirty="0" err="1" smtClean="0">
                <a:solidFill>
                  <a:srgbClr val="FF0000"/>
                </a:solidFill>
                <a:latin typeface="Times New Roman" panose="02020603050405020304" pitchFamily="18" charset="0"/>
                <a:ea typeface="Times New Roman" panose="02020603050405020304" pitchFamily="18" charset="0"/>
              </a:rPr>
              <a:t>Vigna</a:t>
            </a:r>
            <a:endParaRPr lang="en-IN" sz="4000" i="1" dirty="0" smtClean="0">
              <a:solidFill>
                <a:srgbClr val="FF0000"/>
              </a:solidFill>
              <a:latin typeface="Times New Roman" panose="02020603050405020304" pitchFamily="18" charset="0"/>
              <a:ea typeface="Times New Roman" panose="02020603050405020304" pitchFamily="18" charset="0"/>
            </a:endParaRPr>
          </a:p>
          <a:p>
            <a:endParaRPr lang="en-IN" sz="2400" i="1" dirty="0">
              <a:latin typeface="Times New Roman" panose="02020603050405020304" pitchFamily="18" charset="0"/>
              <a:ea typeface="Times New Roman" panose="02020603050405020304" pitchFamily="18" charset="0"/>
            </a:endParaRPr>
          </a:p>
          <a:p>
            <a:r>
              <a:rPr lang="en-IN" sz="2400" dirty="0" smtClean="0">
                <a:latin typeface="Times New Roman" panose="02020603050405020304" pitchFamily="18" charset="0"/>
                <a:ea typeface="Times New Roman" panose="02020603050405020304" pitchFamily="18" charset="0"/>
              </a:rPr>
              <a:t>57 </a:t>
            </a:r>
            <a:r>
              <a:rPr lang="en-IN" sz="2400" dirty="0">
                <a:latin typeface="Times New Roman" panose="02020603050405020304" pitchFamily="18" charset="0"/>
                <a:ea typeface="Times New Roman" panose="02020603050405020304" pitchFamily="18" charset="0"/>
              </a:rPr>
              <a:t>wild accessions have been collected from Western Ghats and procured from NBPGR are being maintained</a:t>
            </a:r>
            <a:endParaRPr lang="en-IN" sz="2400" dirty="0" smtClean="0">
              <a:latin typeface="Times New Roman" panose="02020603050405020304" pitchFamily="18" charset="0"/>
              <a:ea typeface="Times New Roman" panose="02020603050405020304" pitchFamily="18" charset="0"/>
            </a:endParaRPr>
          </a:p>
          <a:p>
            <a:endParaRPr lang="en-IN" sz="2400" dirty="0">
              <a:latin typeface="Times New Roman" panose="02020603050405020304" pitchFamily="18" charset="0"/>
              <a:ea typeface="Times New Roman" panose="02020603050405020304" pitchFamily="18" charset="0"/>
            </a:endParaRPr>
          </a:p>
          <a:p>
            <a:r>
              <a:rPr lang="en-IN" sz="2400" i="1" dirty="0" smtClean="0">
                <a:latin typeface="Times New Roman" panose="02020603050405020304" pitchFamily="18" charset="0"/>
                <a:ea typeface="Times New Roman" panose="02020603050405020304" pitchFamily="18" charset="0"/>
              </a:rPr>
              <a:t>V</a:t>
            </a:r>
            <a:r>
              <a:rPr lang="en-IN" sz="2400" i="1" dirty="0">
                <a:latin typeface="Times New Roman" panose="02020603050405020304" pitchFamily="18" charset="0"/>
                <a:ea typeface="Times New Roman" panose="02020603050405020304" pitchFamily="18" charset="0"/>
              </a:rPr>
              <a:t>. </a:t>
            </a:r>
            <a:r>
              <a:rPr lang="en-IN" sz="2400" i="1" dirty="0" err="1">
                <a:latin typeface="Times New Roman" panose="02020603050405020304" pitchFamily="18" charset="0"/>
                <a:ea typeface="Times New Roman" panose="02020603050405020304" pitchFamily="18" charset="0"/>
              </a:rPr>
              <a:t>delzelliana</a:t>
            </a:r>
            <a:r>
              <a:rPr lang="en-IN" sz="2400" i="1" dirty="0">
                <a:latin typeface="Times New Roman" panose="02020603050405020304" pitchFamily="18" charset="0"/>
                <a:ea typeface="Times New Roman" panose="02020603050405020304" pitchFamily="18" charset="0"/>
              </a:rPr>
              <a:t>: 5 acc., V. </a:t>
            </a:r>
            <a:r>
              <a:rPr lang="en-IN" sz="2400" i="1" dirty="0" err="1">
                <a:latin typeface="Times New Roman" panose="02020603050405020304" pitchFamily="18" charset="0"/>
                <a:ea typeface="Times New Roman" panose="02020603050405020304" pitchFamily="18" charset="0"/>
              </a:rPr>
              <a:t>glabrescens</a:t>
            </a:r>
            <a:r>
              <a:rPr lang="en-IN" sz="2400" i="1" dirty="0">
                <a:latin typeface="Times New Roman" panose="02020603050405020304" pitchFamily="18" charset="0"/>
                <a:ea typeface="Times New Roman" panose="02020603050405020304" pitchFamily="18" charset="0"/>
              </a:rPr>
              <a:t>: 1 </a:t>
            </a:r>
            <a:r>
              <a:rPr lang="en-IN" sz="2400" i="1" dirty="0" err="1">
                <a:latin typeface="Times New Roman" panose="02020603050405020304" pitchFamily="18" charset="0"/>
                <a:ea typeface="Times New Roman" panose="02020603050405020304" pitchFamily="18" charset="0"/>
              </a:rPr>
              <a:t>acc</a:t>
            </a:r>
            <a:r>
              <a:rPr lang="en-IN" sz="2400" i="1" dirty="0">
                <a:latin typeface="Times New Roman" panose="02020603050405020304" pitchFamily="18" charset="0"/>
                <a:ea typeface="Times New Roman" panose="02020603050405020304" pitchFamily="18" charset="0"/>
              </a:rPr>
              <a:t>.,V. </a:t>
            </a:r>
            <a:r>
              <a:rPr lang="en-IN" sz="2400" i="1" dirty="0" err="1">
                <a:latin typeface="Times New Roman" panose="02020603050405020304" pitchFamily="18" charset="0"/>
                <a:ea typeface="Times New Roman" panose="02020603050405020304" pitchFamily="18" charset="0"/>
              </a:rPr>
              <a:t>glabrescens</a:t>
            </a:r>
            <a:r>
              <a:rPr lang="en-IN" sz="2400" i="1" dirty="0">
                <a:latin typeface="Times New Roman" panose="02020603050405020304" pitchFamily="18" charset="0"/>
                <a:ea typeface="Times New Roman" panose="02020603050405020304" pitchFamily="18" charset="0"/>
              </a:rPr>
              <a:t>: 1 acc., V. </a:t>
            </a:r>
            <a:r>
              <a:rPr lang="en-IN" sz="2400" i="1" dirty="0" err="1">
                <a:latin typeface="Times New Roman" panose="02020603050405020304" pitchFamily="18" charset="0"/>
                <a:ea typeface="Times New Roman" panose="02020603050405020304" pitchFamily="18" charset="0"/>
              </a:rPr>
              <a:t>hainiana</a:t>
            </a:r>
            <a:r>
              <a:rPr lang="en-IN" sz="2400" i="1" dirty="0">
                <a:latin typeface="Times New Roman" panose="02020603050405020304" pitchFamily="18" charset="0"/>
                <a:ea typeface="Times New Roman" panose="02020603050405020304" pitchFamily="18" charset="0"/>
              </a:rPr>
              <a:t>: 5 acc., V. mungo </a:t>
            </a:r>
            <a:r>
              <a:rPr lang="en-IN" sz="2400" dirty="0">
                <a:latin typeface="Times New Roman" panose="02020603050405020304" pitchFamily="18" charset="0"/>
                <a:ea typeface="Times New Roman" panose="02020603050405020304" pitchFamily="18" charset="0"/>
              </a:rPr>
              <a:t>var</a:t>
            </a:r>
            <a:r>
              <a:rPr lang="en-IN" sz="2400" i="1" dirty="0">
                <a:latin typeface="Times New Roman" panose="02020603050405020304" pitchFamily="18" charset="0"/>
                <a:ea typeface="Times New Roman" panose="02020603050405020304" pitchFamily="18" charset="0"/>
              </a:rPr>
              <a:t>. mungo: 5 acc., V. mungo </a:t>
            </a:r>
            <a:r>
              <a:rPr lang="en-IN" sz="2400" dirty="0">
                <a:latin typeface="Times New Roman" panose="02020603050405020304" pitchFamily="18" charset="0"/>
                <a:ea typeface="Times New Roman" panose="02020603050405020304" pitchFamily="18" charset="0"/>
              </a:rPr>
              <a:t>var</a:t>
            </a:r>
            <a:r>
              <a:rPr lang="en-IN" sz="2400" i="1" dirty="0">
                <a:latin typeface="Times New Roman" panose="02020603050405020304" pitchFamily="18" charset="0"/>
                <a:ea typeface="Times New Roman" panose="02020603050405020304" pitchFamily="18" charset="0"/>
              </a:rPr>
              <a:t>. </a:t>
            </a:r>
            <a:r>
              <a:rPr lang="en-IN" sz="2400" i="1" dirty="0" err="1">
                <a:latin typeface="Times New Roman" panose="02020603050405020304" pitchFamily="18" charset="0"/>
                <a:ea typeface="Times New Roman" panose="02020603050405020304" pitchFamily="18" charset="0"/>
              </a:rPr>
              <a:t>sylvestris</a:t>
            </a:r>
            <a:r>
              <a:rPr lang="en-IN" sz="2400" i="1" dirty="0">
                <a:latin typeface="Times New Roman" panose="02020603050405020304" pitchFamily="18" charset="0"/>
                <a:ea typeface="Times New Roman" panose="02020603050405020304" pitchFamily="18" charset="0"/>
              </a:rPr>
              <a:t>: 5 acc., V. </a:t>
            </a:r>
            <a:r>
              <a:rPr lang="en-IN" sz="2400" i="1" dirty="0" err="1">
                <a:latin typeface="Times New Roman" panose="02020603050405020304" pitchFamily="18" charset="0"/>
                <a:ea typeface="Times New Roman" panose="02020603050405020304" pitchFamily="18" charset="0"/>
              </a:rPr>
              <a:t>pilosa</a:t>
            </a:r>
            <a:r>
              <a:rPr lang="en-IN" sz="2400" i="1" dirty="0">
                <a:latin typeface="Times New Roman" panose="02020603050405020304" pitchFamily="18" charset="0"/>
                <a:ea typeface="Times New Roman" panose="02020603050405020304" pitchFamily="18" charset="0"/>
              </a:rPr>
              <a:t>: 3 acc., V. </a:t>
            </a:r>
            <a:r>
              <a:rPr lang="en-IN" sz="2400" i="1" dirty="0" err="1">
                <a:latin typeface="Times New Roman" panose="02020603050405020304" pitchFamily="18" charset="0"/>
                <a:ea typeface="Times New Roman" panose="02020603050405020304" pitchFamily="18" charset="0"/>
              </a:rPr>
              <a:t>radiata</a:t>
            </a:r>
            <a:r>
              <a:rPr lang="en-IN" sz="2400" i="1" dirty="0">
                <a:latin typeface="Times New Roman" panose="02020603050405020304" pitchFamily="18" charset="0"/>
                <a:ea typeface="Times New Roman" panose="02020603050405020304" pitchFamily="18" charset="0"/>
              </a:rPr>
              <a:t> </a:t>
            </a:r>
            <a:r>
              <a:rPr lang="en-IN" sz="2400" dirty="0">
                <a:latin typeface="Times New Roman" panose="02020603050405020304" pitchFamily="18" charset="0"/>
                <a:ea typeface="Times New Roman" panose="02020603050405020304" pitchFamily="18" charset="0"/>
              </a:rPr>
              <a:t>var</a:t>
            </a:r>
            <a:r>
              <a:rPr lang="en-IN" sz="2400" i="1" dirty="0">
                <a:latin typeface="Times New Roman" panose="02020603050405020304" pitchFamily="18" charset="0"/>
                <a:ea typeface="Times New Roman" panose="02020603050405020304" pitchFamily="18" charset="0"/>
              </a:rPr>
              <a:t>. radiate: 5 acc., V. </a:t>
            </a:r>
            <a:r>
              <a:rPr lang="en-IN" sz="2400" i="1" dirty="0" err="1">
                <a:latin typeface="Times New Roman" panose="02020603050405020304" pitchFamily="18" charset="0"/>
                <a:ea typeface="Times New Roman" panose="02020603050405020304" pitchFamily="18" charset="0"/>
              </a:rPr>
              <a:t>radiata</a:t>
            </a:r>
            <a:r>
              <a:rPr lang="en-IN" sz="2400" i="1" dirty="0">
                <a:latin typeface="Times New Roman" panose="02020603050405020304" pitchFamily="18" charset="0"/>
                <a:ea typeface="Times New Roman" panose="02020603050405020304" pitchFamily="18" charset="0"/>
              </a:rPr>
              <a:t> </a:t>
            </a:r>
            <a:r>
              <a:rPr lang="en-IN" sz="2400" dirty="0">
                <a:latin typeface="Times New Roman" panose="02020603050405020304" pitchFamily="18" charset="0"/>
                <a:ea typeface="Times New Roman" panose="02020603050405020304" pitchFamily="18" charset="0"/>
              </a:rPr>
              <a:t>var</a:t>
            </a:r>
            <a:r>
              <a:rPr lang="en-IN" sz="2400" i="1" dirty="0">
                <a:latin typeface="Times New Roman" panose="02020603050405020304" pitchFamily="18" charset="0"/>
                <a:ea typeface="Times New Roman" panose="02020603050405020304" pitchFamily="18" charset="0"/>
              </a:rPr>
              <a:t>. </a:t>
            </a:r>
            <a:r>
              <a:rPr lang="en-IN" sz="2400" i="1" dirty="0" err="1">
                <a:latin typeface="Times New Roman" panose="02020603050405020304" pitchFamily="18" charset="0"/>
                <a:ea typeface="Times New Roman" panose="02020603050405020304" pitchFamily="18" charset="0"/>
              </a:rPr>
              <a:t>setulosa</a:t>
            </a:r>
            <a:r>
              <a:rPr lang="en-IN" sz="2400" i="1" dirty="0">
                <a:latin typeface="Times New Roman" panose="02020603050405020304" pitchFamily="18" charset="0"/>
                <a:ea typeface="Times New Roman" panose="02020603050405020304" pitchFamily="18" charset="0"/>
              </a:rPr>
              <a:t>: 2 acc., V. </a:t>
            </a:r>
            <a:r>
              <a:rPr lang="en-IN" sz="2400" i="1" dirty="0" err="1">
                <a:latin typeface="Times New Roman" panose="02020603050405020304" pitchFamily="18" charset="0"/>
                <a:ea typeface="Times New Roman" panose="02020603050405020304" pitchFamily="18" charset="0"/>
              </a:rPr>
              <a:t>radiata</a:t>
            </a:r>
            <a:r>
              <a:rPr lang="en-IN" sz="2400" i="1" dirty="0">
                <a:latin typeface="Times New Roman" panose="02020603050405020304" pitchFamily="18" charset="0"/>
                <a:ea typeface="Times New Roman" panose="02020603050405020304" pitchFamily="18" charset="0"/>
              </a:rPr>
              <a:t> </a:t>
            </a:r>
            <a:r>
              <a:rPr lang="en-IN" sz="2400" dirty="0">
                <a:latin typeface="Times New Roman" panose="02020603050405020304" pitchFamily="18" charset="0"/>
                <a:ea typeface="Times New Roman" panose="02020603050405020304" pitchFamily="18" charset="0"/>
              </a:rPr>
              <a:t>var</a:t>
            </a:r>
            <a:r>
              <a:rPr lang="en-IN" sz="2400" i="1" dirty="0">
                <a:latin typeface="Times New Roman" panose="02020603050405020304" pitchFamily="18" charset="0"/>
                <a:ea typeface="Times New Roman" panose="02020603050405020304" pitchFamily="18" charset="0"/>
              </a:rPr>
              <a:t>. </a:t>
            </a:r>
            <a:r>
              <a:rPr lang="en-IN" sz="2400" i="1" dirty="0" err="1">
                <a:latin typeface="Times New Roman" panose="02020603050405020304" pitchFamily="18" charset="0"/>
                <a:ea typeface="Times New Roman" panose="02020603050405020304" pitchFamily="18" charset="0"/>
              </a:rPr>
              <a:t>sublobata</a:t>
            </a:r>
            <a:r>
              <a:rPr lang="en-IN" sz="2400" i="1" dirty="0">
                <a:latin typeface="Times New Roman" panose="02020603050405020304" pitchFamily="18" charset="0"/>
                <a:ea typeface="Times New Roman" panose="02020603050405020304" pitchFamily="18" charset="0"/>
              </a:rPr>
              <a:t>: 3 acc., V. </a:t>
            </a:r>
            <a:r>
              <a:rPr lang="en-IN" sz="2400" i="1" dirty="0" err="1">
                <a:latin typeface="Times New Roman" panose="02020603050405020304" pitchFamily="18" charset="0"/>
                <a:ea typeface="Times New Roman" panose="02020603050405020304" pitchFamily="18" charset="0"/>
              </a:rPr>
              <a:t>trilobata</a:t>
            </a:r>
            <a:r>
              <a:rPr lang="en-IN" sz="2400" i="1" dirty="0">
                <a:latin typeface="Times New Roman" panose="02020603050405020304" pitchFamily="18" charset="0"/>
                <a:ea typeface="Times New Roman" panose="02020603050405020304" pitchFamily="18" charset="0"/>
              </a:rPr>
              <a:t>: 8 </a:t>
            </a:r>
            <a:r>
              <a:rPr lang="en-IN" sz="2400" i="1" dirty="0" err="1">
                <a:latin typeface="Times New Roman" panose="02020603050405020304" pitchFamily="18" charset="0"/>
                <a:ea typeface="Times New Roman" panose="02020603050405020304" pitchFamily="18" charset="0"/>
              </a:rPr>
              <a:t>acc</a:t>
            </a:r>
            <a:r>
              <a:rPr lang="en-IN" sz="2400" i="1" dirty="0">
                <a:latin typeface="Times New Roman" panose="02020603050405020304" pitchFamily="18" charset="0"/>
                <a:ea typeface="Times New Roman" panose="02020603050405020304" pitchFamily="18" charset="0"/>
              </a:rPr>
              <a:t>.,V. umbellate: 10 acc., V. </a:t>
            </a:r>
            <a:r>
              <a:rPr lang="en-IN" sz="2400" i="1" dirty="0" err="1">
                <a:latin typeface="Times New Roman" panose="02020603050405020304" pitchFamily="18" charset="0"/>
                <a:ea typeface="Times New Roman" panose="02020603050405020304" pitchFamily="18" charset="0"/>
              </a:rPr>
              <a:t>unguiculata</a:t>
            </a:r>
            <a:r>
              <a:rPr lang="en-IN" sz="2400" i="1" dirty="0">
                <a:latin typeface="Times New Roman" panose="02020603050405020304" pitchFamily="18" charset="0"/>
                <a:ea typeface="Times New Roman" panose="02020603050405020304" pitchFamily="18" charset="0"/>
              </a:rPr>
              <a:t>: 1 acc., V. </a:t>
            </a:r>
            <a:r>
              <a:rPr lang="en-IN" sz="2400" i="1" dirty="0" err="1">
                <a:latin typeface="Times New Roman" panose="02020603050405020304" pitchFamily="18" charset="0"/>
                <a:ea typeface="Times New Roman" panose="02020603050405020304" pitchFamily="18" charset="0"/>
              </a:rPr>
              <a:t>vexillata</a:t>
            </a:r>
            <a:r>
              <a:rPr lang="en-IN" sz="2400" i="1" dirty="0">
                <a:latin typeface="Times New Roman" panose="02020603050405020304" pitchFamily="18" charset="0"/>
                <a:ea typeface="Times New Roman" panose="02020603050405020304" pitchFamily="18" charset="0"/>
              </a:rPr>
              <a:t>: 2 acc. and V. </a:t>
            </a:r>
            <a:r>
              <a:rPr lang="en-IN" sz="2400" i="1" dirty="0" err="1">
                <a:latin typeface="Times New Roman" panose="02020603050405020304" pitchFamily="18" charset="0"/>
                <a:ea typeface="Times New Roman" panose="02020603050405020304" pitchFamily="18" charset="0"/>
              </a:rPr>
              <a:t>trinervia</a:t>
            </a:r>
            <a:r>
              <a:rPr lang="en-IN" sz="2400" i="1" dirty="0">
                <a:latin typeface="Times New Roman" panose="02020603050405020304" pitchFamily="18" charset="0"/>
                <a:ea typeface="Times New Roman" panose="02020603050405020304" pitchFamily="18" charset="0"/>
              </a:rPr>
              <a:t>: 2 acc</a:t>
            </a:r>
            <a:r>
              <a:rPr lang="en-IN" sz="2400" i="1" dirty="0" smtClean="0">
                <a:latin typeface="Times New Roman" panose="02020603050405020304" pitchFamily="18" charset="0"/>
                <a:ea typeface="Times New Roman" panose="02020603050405020304" pitchFamily="18" charset="0"/>
              </a:rPr>
              <a:t>.</a:t>
            </a:r>
            <a:r>
              <a:rPr lang="en-IN" sz="2400" dirty="0" smtClean="0">
                <a:latin typeface="Times New Roman" panose="02020603050405020304" pitchFamily="18" charset="0"/>
                <a:ea typeface="Times New Roman" panose="02020603050405020304" pitchFamily="18" charset="0"/>
              </a:rPr>
              <a:t>. </a:t>
            </a:r>
            <a:endParaRPr lang="en-IN" sz="2400" dirty="0"/>
          </a:p>
        </p:txBody>
      </p:sp>
    </p:spTree>
    <p:extLst>
      <p:ext uri="{BB962C8B-B14F-4D97-AF65-F5344CB8AC3E}">
        <p14:creationId xmlns:p14="http://schemas.microsoft.com/office/powerpoint/2010/main" val="3351267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105287"/>
            <a:ext cx="8001000" cy="2800767"/>
          </a:xfrm>
          <a:prstGeom prst="rect">
            <a:avLst/>
          </a:prstGeom>
        </p:spPr>
        <p:txBody>
          <a:bodyPr wrap="square">
            <a:spAutoFit/>
          </a:bodyPr>
          <a:lstStyle/>
          <a:p>
            <a:r>
              <a:rPr lang="en-IN" sz="2800" b="1" dirty="0" smtClean="0">
                <a:solidFill>
                  <a:srgbClr val="B30000"/>
                </a:solidFill>
                <a:latin typeface="Kartika" panose="02020503030404060203" pitchFamily="18" charset="0"/>
              </a:rPr>
              <a:t>Table: </a:t>
            </a:r>
            <a:r>
              <a:rPr lang="en-IN" sz="2800" b="1" dirty="0">
                <a:solidFill>
                  <a:srgbClr val="B30000"/>
                </a:solidFill>
                <a:latin typeface="Kartika" panose="02020503030404060203" pitchFamily="18" charset="0"/>
              </a:rPr>
              <a:t>Characterization of inter-specific hybrids of chickpea</a:t>
            </a:r>
          </a:p>
          <a:p>
            <a:r>
              <a:rPr lang="en-IN" sz="2000" b="1" dirty="0">
                <a:solidFill>
                  <a:srgbClr val="000000"/>
                </a:solidFill>
                <a:latin typeface="Kartika" panose="02020503030404060203" pitchFamily="18" charset="0"/>
              </a:rPr>
              <a:t>Material </a:t>
            </a:r>
            <a:r>
              <a:rPr lang="en-IN" sz="2000" b="1" dirty="0" smtClean="0">
                <a:solidFill>
                  <a:srgbClr val="000000"/>
                </a:solidFill>
                <a:latin typeface="Kartika" panose="02020503030404060203" pitchFamily="18" charset="0"/>
              </a:rPr>
              <a:t>		</a:t>
            </a:r>
            <a:r>
              <a:rPr lang="en-IN" sz="2000" b="1" dirty="0" err="1" smtClean="0">
                <a:solidFill>
                  <a:srgbClr val="000000"/>
                </a:solidFill>
                <a:latin typeface="Kartika" panose="02020503030404060203" pitchFamily="18" charset="0"/>
              </a:rPr>
              <a:t>Pollenstability</a:t>
            </a:r>
            <a:r>
              <a:rPr lang="en-IN" sz="2000" b="1" dirty="0" smtClean="0">
                <a:solidFill>
                  <a:srgbClr val="000000"/>
                </a:solidFill>
                <a:latin typeface="Kartika" panose="02020503030404060203" pitchFamily="18" charset="0"/>
              </a:rPr>
              <a:t> </a:t>
            </a:r>
            <a:r>
              <a:rPr lang="en-IN" sz="2000" b="1" dirty="0">
                <a:solidFill>
                  <a:srgbClr val="000000"/>
                </a:solidFill>
                <a:latin typeface="Kartika" panose="02020503030404060203" pitchFamily="18" charset="0"/>
              </a:rPr>
              <a:t>(%) </a:t>
            </a:r>
            <a:r>
              <a:rPr lang="en-IN" sz="2000" b="1" dirty="0" smtClean="0">
                <a:solidFill>
                  <a:srgbClr val="000000"/>
                </a:solidFill>
                <a:latin typeface="Kartika" panose="02020503030404060203" pitchFamily="18" charset="0"/>
              </a:rPr>
              <a:t>Pairing behaviour </a:t>
            </a:r>
            <a:endParaRPr lang="en-IN" sz="2000" b="1" dirty="0">
              <a:solidFill>
                <a:srgbClr val="000000"/>
              </a:solidFill>
              <a:latin typeface="Kartika" panose="02020503030404060203" pitchFamily="18" charset="0"/>
            </a:endParaRPr>
          </a:p>
          <a:p>
            <a:r>
              <a:rPr lang="en-IN" sz="2000" i="1" dirty="0" err="1">
                <a:solidFill>
                  <a:srgbClr val="000000"/>
                </a:solidFill>
                <a:latin typeface="Times New Roman" panose="02020603050405020304" pitchFamily="18" charset="0"/>
              </a:rPr>
              <a:t>Cicer</a:t>
            </a:r>
            <a:r>
              <a:rPr lang="en-IN" sz="2000" i="1" dirty="0">
                <a:solidFill>
                  <a:srgbClr val="000000"/>
                </a:solidFill>
                <a:latin typeface="Times New Roman" panose="02020603050405020304" pitchFamily="18" charset="0"/>
              </a:rPr>
              <a:t> </a:t>
            </a:r>
            <a:r>
              <a:rPr lang="en-IN" sz="2000" i="1" dirty="0" err="1">
                <a:solidFill>
                  <a:srgbClr val="000000"/>
                </a:solidFill>
                <a:latin typeface="Times New Roman" panose="02020603050405020304" pitchFamily="18" charset="0"/>
              </a:rPr>
              <a:t>judaicum</a:t>
            </a:r>
            <a:r>
              <a:rPr lang="en-IN" sz="2000" i="1" dirty="0">
                <a:solidFill>
                  <a:srgbClr val="000000"/>
                </a:solidFill>
                <a:latin typeface="Times New Roman" panose="02020603050405020304" pitchFamily="18" charset="0"/>
              </a:rPr>
              <a:t>  </a:t>
            </a:r>
            <a:r>
              <a:rPr lang="en-IN" sz="2000" i="1" dirty="0" smtClean="0">
                <a:solidFill>
                  <a:srgbClr val="000000"/>
                </a:solidFill>
                <a:latin typeface="Times New Roman" panose="02020603050405020304" pitchFamily="18" charset="0"/>
              </a:rPr>
              <a:t>			</a:t>
            </a:r>
            <a:r>
              <a:rPr lang="en-IN" sz="2000" dirty="0" smtClean="0">
                <a:solidFill>
                  <a:srgbClr val="000000"/>
                </a:solidFill>
                <a:latin typeface="Times New Roman" panose="02020603050405020304" pitchFamily="18" charset="0"/>
              </a:rPr>
              <a:t>96 	8 </a:t>
            </a:r>
            <a:r>
              <a:rPr lang="en-IN" sz="2000" dirty="0">
                <a:solidFill>
                  <a:srgbClr val="000000"/>
                </a:solidFill>
                <a:latin typeface="Times New Roman" panose="02020603050405020304" pitchFamily="18" charset="0"/>
              </a:rPr>
              <a:t>II </a:t>
            </a:r>
            <a:r>
              <a:rPr lang="en-IN" sz="2000" dirty="0" smtClean="0">
                <a:solidFill>
                  <a:srgbClr val="000000"/>
                </a:solidFill>
                <a:latin typeface="Times New Roman" panose="02020603050405020304" pitchFamily="18" charset="0"/>
              </a:rPr>
              <a:t>	Spreading</a:t>
            </a:r>
            <a:endParaRPr lang="en-IN" sz="2000" dirty="0">
              <a:solidFill>
                <a:srgbClr val="000000"/>
              </a:solidFill>
              <a:latin typeface="Times New Roman" panose="02020603050405020304" pitchFamily="18" charset="0"/>
            </a:endParaRPr>
          </a:p>
          <a:p>
            <a:r>
              <a:rPr lang="en-IN" sz="2000" i="1" dirty="0">
                <a:solidFill>
                  <a:srgbClr val="000000"/>
                </a:solidFill>
                <a:latin typeface="Times New Roman" panose="02020603050405020304" pitchFamily="18" charset="0"/>
              </a:rPr>
              <a:t>C. arietinum cv. PDG 84-10 </a:t>
            </a:r>
            <a:r>
              <a:rPr lang="en-IN" sz="2000" i="1" dirty="0" smtClean="0">
                <a:solidFill>
                  <a:srgbClr val="000000"/>
                </a:solidFill>
                <a:latin typeface="Times New Roman" panose="02020603050405020304" pitchFamily="18" charset="0"/>
              </a:rPr>
              <a:t>	98 	8 </a:t>
            </a:r>
            <a:r>
              <a:rPr lang="en-IN" sz="2000" i="1" dirty="0">
                <a:solidFill>
                  <a:srgbClr val="000000"/>
                </a:solidFill>
                <a:latin typeface="Times New Roman" panose="02020603050405020304" pitchFamily="18" charset="0"/>
              </a:rPr>
              <a:t>II </a:t>
            </a:r>
            <a:r>
              <a:rPr lang="en-IN" sz="2000" i="1" dirty="0" smtClean="0">
                <a:solidFill>
                  <a:srgbClr val="000000"/>
                </a:solidFill>
                <a:latin typeface="Times New Roman" panose="02020603050405020304" pitchFamily="18" charset="0"/>
              </a:rPr>
              <a:t>	Semi-spreading </a:t>
            </a:r>
            <a:endParaRPr lang="en-IN" sz="2000" i="1" dirty="0">
              <a:solidFill>
                <a:srgbClr val="000000"/>
              </a:solidFill>
              <a:latin typeface="Times New Roman" panose="02020603050405020304" pitchFamily="18" charset="0"/>
            </a:endParaRPr>
          </a:p>
          <a:p>
            <a:r>
              <a:rPr lang="en-IN" sz="2000" i="1" dirty="0">
                <a:solidFill>
                  <a:srgbClr val="000000"/>
                </a:solidFill>
                <a:latin typeface="Times New Roman" panose="02020603050405020304" pitchFamily="18" charset="0"/>
              </a:rPr>
              <a:t>C. </a:t>
            </a:r>
            <a:r>
              <a:rPr lang="en-IN" sz="2000" i="1" dirty="0" err="1">
                <a:solidFill>
                  <a:srgbClr val="000000"/>
                </a:solidFill>
                <a:latin typeface="Times New Roman" panose="02020603050405020304" pitchFamily="18" charset="0"/>
              </a:rPr>
              <a:t>cuneatum</a:t>
            </a:r>
            <a:r>
              <a:rPr lang="en-IN" sz="2000" i="1" dirty="0">
                <a:solidFill>
                  <a:srgbClr val="000000"/>
                </a:solidFill>
                <a:latin typeface="Times New Roman" panose="02020603050405020304" pitchFamily="18" charset="0"/>
              </a:rPr>
              <a:t> </a:t>
            </a:r>
            <a:r>
              <a:rPr lang="en-IN" sz="2000" i="1" dirty="0" smtClean="0">
                <a:solidFill>
                  <a:srgbClr val="000000"/>
                </a:solidFill>
                <a:latin typeface="Times New Roman" panose="02020603050405020304" pitchFamily="18" charset="0"/>
              </a:rPr>
              <a:t>			</a:t>
            </a:r>
            <a:r>
              <a:rPr lang="en-IN" sz="2000" dirty="0" smtClean="0">
                <a:solidFill>
                  <a:srgbClr val="000000"/>
                </a:solidFill>
                <a:latin typeface="Times New Roman" panose="02020603050405020304" pitchFamily="18" charset="0"/>
              </a:rPr>
              <a:t>94 	8 </a:t>
            </a:r>
            <a:r>
              <a:rPr lang="en-IN" sz="2000" dirty="0">
                <a:solidFill>
                  <a:srgbClr val="000000"/>
                </a:solidFill>
                <a:latin typeface="Times New Roman" panose="02020603050405020304" pitchFamily="18" charset="0"/>
              </a:rPr>
              <a:t>II </a:t>
            </a:r>
            <a:r>
              <a:rPr lang="en-IN" sz="2000" dirty="0" smtClean="0">
                <a:solidFill>
                  <a:srgbClr val="000000"/>
                </a:solidFill>
                <a:latin typeface="Times New Roman" panose="02020603050405020304" pitchFamily="18" charset="0"/>
              </a:rPr>
              <a:t>	Intermediate</a:t>
            </a:r>
            <a:endParaRPr lang="en-IN" sz="2000" dirty="0">
              <a:solidFill>
                <a:srgbClr val="000000"/>
              </a:solidFill>
              <a:latin typeface="Times New Roman" panose="02020603050405020304" pitchFamily="18" charset="0"/>
            </a:endParaRPr>
          </a:p>
          <a:p>
            <a:r>
              <a:rPr lang="pt-BR" sz="2000" i="1" dirty="0">
                <a:solidFill>
                  <a:srgbClr val="000000"/>
                </a:solidFill>
                <a:latin typeface="Times New Roman" panose="02020603050405020304" pitchFamily="18" charset="0"/>
              </a:rPr>
              <a:t>C. judaicum x C. arietinum </a:t>
            </a:r>
            <a:r>
              <a:rPr lang="pt-BR" sz="2000" i="1" dirty="0" smtClean="0">
                <a:solidFill>
                  <a:srgbClr val="000000"/>
                </a:solidFill>
                <a:latin typeface="Times New Roman" panose="02020603050405020304" pitchFamily="18" charset="0"/>
              </a:rPr>
              <a:t>	54 	8 II 	Intermediate</a:t>
            </a:r>
            <a:endParaRPr lang="pt-BR" sz="2000" i="1" dirty="0">
              <a:solidFill>
                <a:srgbClr val="000000"/>
              </a:solidFill>
              <a:latin typeface="Times New Roman" panose="02020603050405020304" pitchFamily="18" charset="0"/>
            </a:endParaRPr>
          </a:p>
          <a:p>
            <a:r>
              <a:rPr lang="en-IN" sz="2000" i="1" dirty="0">
                <a:solidFill>
                  <a:srgbClr val="000000"/>
                </a:solidFill>
                <a:latin typeface="Times New Roman" panose="02020603050405020304" pitchFamily="18" charset="0"/>
              </a:rPr>
              <a:t>C. </a:t>
            </a:r>
            <a:r>
              <a:rPr lang="en-IN" sz="2000" i="1" dirty="0" err="1">
                <a:solidFill>
                  <a:srgbClr val="000000"/>
                </a:solidFill>
                <a:latin typeface="Times New Roman" panose="02020603050405020304" pitchFamily="18" charset="0"/>
              </a:rPr>
              <a:t>cuneatum</a:t>
            </a:r>
            <a:r>
              <a:rPr lang="en-IN" sz="2000" i="1" dirty="0">
                <a:solidFill>
                  <a:srgbClr val="000000"/>
                </a:solidFill>
                <a:latin typeface="Times New Roman" panose="02020603050405020304" pitchFamily="18" charset="0"/>
              </a:rPr>
              <a:t> x C. arietinum </a:t>
            </a:r>
            <a:r>
              <a:rPr lang="en-IN" sz="2000" i="1" dirty="0" smtClean="0">
                <a:solidFill>
                  <a:srgbClr val="000000"/>
                </a:solidFill>
                <a:latin typeface="Times New Roman" panose="02020603050405020304" pitchFamily="18" charset="0"/>
              </a:rPr>
              <a:t>	48 	8 II 	Erect </a:t>
            </a:r>
            <a:endParaRPr lang="en-IN" sz="2000" dirty="0"/>
          </a:p>
        </p:txBody>
      </p:sp>
    </p:spTree>
    <p:extLst>
      <p:ext uri="{BB962C8B-B14F-4D97-AF65-F5344CB8AC3E}">
        <p14:creationId xmlns:p14="http://schemas.microsoft.com/office/powerpoint/2010/main" val="1319443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32875474"/>
              </p:ext>
            </p:extLst>
          </p:nvPr>
        </p:nvGraphicFramePr>
        <p:xfrm>
          <a:off x="914400" y="1828800"/>
          <a:ext cx="7315200" cy="393192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0">
                <a:tc>
                  <a:txBody>
                    <a:bodyPr/>
                    <a:lstStyle/>
                    <a:p>
                      <a:r>
                        <a:rPr lang="en-US" sz="2000" dirty="0" smtClean="0"/>
                        <a:t>crop</a:t>
                      </a:r>
                      <a:endParaRPr lang="en-IN" sz="2000" dirty="0"/>
                    </a:p>
                  </a:txBody>
                  <a:tcPr/>
                </a:tc>
                <a:tc>
                  <a:txBody>
                    <a:bodyPr/>
                    <a:lstStyle/>
                    <a:p>
                      <a:r>
                        <a:rPr lang="en-US" sz="2000" dirty="0" smtClean="0"/>
                        <a:t>Wild relative</a:t>
                      </a:r>
                      <a:endParaRPr lang="en-IN" sz="2000" dirty="0"/>
                    </a:p>
                  </a:txBody>
                  <a:tcPr/>
                </a:tc>
                <a:tc>
                  <a:txBody>
                    <a:bodyPr/>
                    <a:lstStyle/>
                    <a:p>
                      <a:r>
                        <a:rPr lang="en-US" sz="2000" dirty="0" smtClean="0"/>
                        <a:t>character</a:t>
                      </a:r>
                      <a:endParaRPr lang="en-IN" sz="2000" dirty="0"/>
                    </a:p>
                  </a:txBody>
                  <a:tcPr/>
                </a:tc>
                <a:extLst>
                  <a:ext uri="{0D108BD9-81ED-4DB2-BD59-A6C34878D82A}">
                    <a16:rowId xmlns:a16="http://schemas.microsoft.com/office/drawing/2014/main" val="10000"/>
                  </a:ext>
                </a:extLst>
              </a:tr>
              <a:tr h="370840">
                <a:tc>
                  <a:txBody>
                    <a:bodyPr/>
                    <a:lstStyle/>
                    <a:p>
                      <a:r>
                        <a:rPr lang="en-US" sz="2000" dirty="0" smtClean="0"/>
                        <a:t>Chick pea</a:t>
                      </a:r>
                      <a:endParaRPr lang="en-IN" sz="2000" dirty="0"/>
                    </a:p>
                  </a:txBody>
                  <a:tcPr/>
                </a:tc>
                <a:tc>
                  <a:txBody>
                    <a:bodyPr/>
                    <a:lstStyle/>
                    <a:p>
                      <a:r>
                        <a:rPr lang="en-US" sz="2000" i="1" dirty="0" smtClean="0"/>
                        <a:t>C. </a:t>
                      </a:r>
                      <a:r>
                        <a:rPr lang="en-US" sz="2000" i="1" dirty="0" err="1" smtClean="0"/>
                        <a:t>reticulatum</a:t>
                      </a:r>
                      <a:endParaRPr lang="en-IN" sz="2000" i="1" dirty="0"/>
                    </a:p>
                  </a:txBody>
                  <a:tcPr/>
                </a:tc>
                <a:tc>
                  <a:txBody>
                    <a:bodyPr/>
                    <a:lstStyle/>
                    <a:p>
                      <a:r>
                        <a:rPr lang="en-US" sz="2000" dirty="0" smtClean="0"/>
                        <a:t>Cyst nematode</a:t>
                      </a:r>
                      <a:endParaRPr lang="en-IN" sz="2000" dirty="0"/>
                    </a:p>
                  </a:txBody>
                  <a:tcPr/>
                </a:tc>
                <a:extLst>
                  <a:ext uri="{0D108BD9-81ED-4DB2-BD59-A6C34878D82A}">
                    <a16:rowId xmlns:a16="http://schemas.microsoft.com/office/drawing/2014/main" val="10001"/>
                  </a:ext>
                </a:extLst>
              </a:tr>
              <a:tr h="370840">
                <a:tc>
                  <a:txBody>
                    <a:bodyPr/>
                    <a:lstStyle/>
                    <a:p>
                      <a:endParaRPr lang="en-IN" sz="2000" dirty="0"/>
                    </a:p>
                  </a:txBody>
                  <a:tcPr/>
                </a:tc>
                <a:tc>
                  <a:txBody>
                    <a:bodyPr/>
                    <a:lstStyle/>
                    <a:p>
                      <a:r>
                        <a:rPr lang="en-US" sz="2000" i="1" dirty="0" smtClean="0"/>
                        <a:t>C. </a:t>
                      </a:r>
                      <a:r>
                        <a:rPr lang="en-US" sz="2000" i="1" dirty="0" err="1" smtClean="0"/>
                        <a:t>Reticulatum</a:t>
                      </a:r>
                      <a:r>
                        <a:rPr lang="en-US" sz="2000" i="1" dirty="0" smtClean="0"/>
                        <a:t> and </a:t>
                      </a:r>
                    </a:p>
                    <a:p>
                      <a:r>
                        <a:rPr lang="en-US" sz="2000" i="1" dirty="0" smtClean="0"/>
                        <a:t>C. </a:t>
                      </a:r>
                      <a:r>
                        <a:rPr lang="en-US" sz="2000" i="1" dirty="0" err="1" smtClean="0"/>
                        <a:t>echinospermum</a:t>
                      </a:r>
                      <a:endParaRPr lang="en-IN" sz="2000" i="1" dirty="0"/>
                    </a:p>
                  </a:txBody>
                  <a:tcPr/>
                </a:tc>
                <a:tc>
                  <a:txBody>
                    <a:bodyPr/>
                    <a:lstStyle/>
                    <a:p>
                      <a:r>
                        <a:rPr lang="en-US" sz="2000" dirty="0" smtClean="0"/>
                        <a:t>Cold tolerance</a:t>
                      </a:r>
                      <a:endParaRPr lang="en-IN" sz="2000" dirty="0"/>
                    </a:p>
                  </a:txBody>
                  <a:tcPr/>
                </a:tc>
                <a:extLst>
                  <a:ext uri="{0D108BD9-81ED-4DB2-BD59-A6C34878D82A}">
                    <a16:rowId xmlns:a16="http://schemas.microsoft.com/office/drawing/2014/main" val="10002"/>
                  </a:ext>
                </a:extLst>
              </a:tr>
              <a:tr h="370840">
                <a:tc>
                  <a:txBody>
                    <a:bodyPr/>
                    <a:lstStyle/>
                    <a:p>
                      <a:r>
                        <a:rPr lang="en-US" sz="2000" dirty="0" smtClean="0"/>
                        <a:t>Lentil</a:t>
                      </a:r>
                      <a:endParaRPr lang="en-IN" sz="2000" dirty="0"/>
                    </a:p>
                  </a:txBody>
                  <a:tcPr/>
                </a:tc>
                <a:tc>
                  <a:txBody>
                    <a:bodyPr/>
                    <a:lstStyle/>
                    <a:p>
                      <a:r>
                        <a:rPr lang="en-US" sz="2000" i="1" dirty="0" smtClean="0"/>
                        <a:t>Lens </a:t>
                      </a:r>
                      <a:r>
                        <a:rPr lang="en-US" sz="2000" i="1" dirty="0" err="1" smtClean="0"/>
                        <a:t>orientalis</a:t>
                      </a:r>
                      <a:endParaRPr lang="en-IN" sz="2000" i="1" dirty="0"/>
                    </a:p>
                  </a:txBody>
                  <a:tcPr/>
                </a:tc>
                <a:tc>
                  <a:txBody>
                    <a:bodyPr/>
                    <a:lstStyle/>
                    <a:p>
                      <a:r>
                        <a:rPr lang="en-US" sz="2000" dirty="0" smtClean="0"/>
                        <a:t>Cold tolerance</a:t>
                      </a:r>
                    </a:p>
                    <a:p>
                      <a:r>
                        <a:rPr lang="en-US" sz="2000" dirty="0" smtClean="0"/>
                        <a:t>Agronomic traits</a:t>
                      </a:r>
                      <a:endParaRPr lang="en-IN" sz="2000" dirty="0"/>
                    </a:p>
                  </a:txBody>
                  <a:tcPr/>
                </a:tc>
                <a:extLst>
                  <a:ext uri="{0D108BD9-81ED-4DB2-BD59-A6C34878D82A}">
                    <a16:rowId xmlns:a16="http://schemas.microsoft.com/office/drawing/2014/main" val="10003"/>
                  </a:ext>
                </a:extLst>
              </a:tr>
              <a:tr h="370840">
                <a:tc>
                  <a:txBody>
                    <a:bodyPr/>
                    <a:lstStyle/>
                    <a:p>
                      <a:endParaRPr lang="en-IN" sz="2000" dirty="0"/>
                    </a:p>
                  </a:txBody>
                  <a:tcPr/>
                </a:tc>
                <a:tc>
                  <a:txBody>
                    <a:bodyPr/>
                    <a:lstStyle/>
                    <a:p>
                      <a:r>
                        <a:rPr lang="en-US" sz="2000" dirty="0" err="1" smtClean="0"/>
                        <a:t>Precoz</a:t>
                      </a:r>
                      <a:endParaRPr lang="en-IN" sz="2000" dirty="0"/>
                    </a:p>
                  </a:txBody>
                  <a:tcPr/>
                </a:tc>
                <a:tc>
                  <a:txBody>
                    <a:bodyPr/>
                    <a:lstStyle/>
                    <a:p>
                      <a:r>
                        <a:rPr lang="en-US" sz="2000" dirty="0" smtClean="0"/>
                        <a:t>Extra</a:t>
                      </a:r>
                      <a:r>
                        <a:rPr lang="en-US" sz="2000" baseline="0" dirty="0" smtClean="0"/>
                        <a:t> large seed</a:t>
                      </a:r>
                    </a:p>
                    <a:p>
                      <a:r>
                        <a:rPr lang="en-US" sz="2000" baseline="0" dirty="0" smtClean="0"/>
                        <a:t>Extra earliness</a:t>
                      </a:r>
                      <a:endParaRPr lang="en-IN" sz="2000" dirty="0"/>
                    </a:p>
                  </a:txBody>
                  <a:tcPr/>
                </a:tc>
                <a:extLst>
                  <a:ext uri="{0D108BD9-81ED-4DB2-BD59-A6C34878D82A}">
                    <a16:rowId xmlns:a16="http://schemas.microsoft.com/office/drawing/2014/main" val="10004"/>
                  </a:ext>
                </a:extLst>
              </a:tr>
              <a:tr h="370840">
                <a:tc>
                  <a:txBody>
                    <a:bodyPr/>
                    <a:lstStyle/>
                    <a:p>
                      <a:r>
                        <a:rPr lang="en-US" sz="2000" dirty="0" err="1" smtClean="0"/>
                        <a:t>Pigeon</a:t>
                      </a:r>
                      <a:r>
                        <a:rPr lang="en-US" sz="2000" baseline="0" dirty="0" err="1" smtClean="0"/>
                        <a:t>pea</a:t>
                      </a:r>
                      <a:endParaRPr lang="en-IN" sz="2000" dirty="0"/>
                    </a:p>
                  </a:txBody>
                  <a:tcPr/>
                </a:tc>
                <a:tc>
                  <a:txBody>
                    <a:bodyPr/>
                    <a:lstStyle/>
                    <a:p>
                      <a:r>
                        <a:rPr lang="en-US" sz="2000" i="1" dirty="0" err="1" smtClean="0"/>
                        <a:t>Cajanus</a:t>
                      </a:r>
                      <a:r>
                        <a:rPr lang="en-US" sz="2000" i="1" dirty="0" smtClean="0"/>
                        <a:t> </a:t>
                      </a:r>
                      <a:r>
                        <a:rPr lang="en-US" sz="2000" i="1" dirty="0" err="1" smtClean="0"/>
                        <a:t>sericeus</a:t>
                      </a:r>
                      <a:endParaRPr lang="en-IN" sz="2000" i="1" dirty="0"/>
                    </a:p>
                  </a:txBody>
                  <a:tcPr/>
                </a:tc>
                <a:tc>
                  <a:txBody>
                    <a:bodyPr/>
                    <a:lstStyle/>
                    <a:p>
                      <a:r>
                        <a:rPr lang="en-US" sz="2000" dirty="0" smtClean="0"/>
                        <a:t>Male sterility</a:t>
                      </a:r>
                      <a:endParaRPr lang="en-IN" sz="2000" dirty="0"/>
                    </a:p>
                  </a:txBody>
                  <a:tcPr/>
                </a:tc>
                <a:extLst>
                  <a:ext uri="{0D108BD9-81ED-4DB2-BD59-A6C34878D82A}">
                    <a16:rowId xmlns:a16="http://schemas.microsoft.com/office/drawing/2014/main" val="10005"/>
                  </a:ext>
                </a:extLst>
              </a:tr>
              <a:tr h="370840">
                <a:tc>
                  <a:txBody>
                    <a:bodyPr/>
                    <a:lstStyle/>
                    <a:p>
                      <a:endParaRPr lang="en-IN" sz="2000"/>
                    </a:p>
                  </a:txBody>
                  <a:tcPr/>
                </a:tc>
                <a:tc>
                  <a:txBody>
                    <a:bodyPr/>
                    <a:lstStyle/>
                    <a:p>
                      <a:r>
                        <a:rPr lang="en-US" i="1" dirty="0" smtClean="0"/>
                        <a:t>C. </a:t>
                      </a:r>
                      <a:r>
                        <a:rPr lang="en-US" i="1" dirty="0" err="1" smtClean="0"/>
                        <a:t>scarabeoides</a:t>
                      </a:r>
                      <a:endParaRPr lang="en-IN"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Male sterility</a:t>
                      </a:r>
                      <a:endParaRPr lang="en-IN" sz="1800" dirty="0" smtClean="0"/>
                    </a:p>
                    <a:p>
                      <a:endParaRPr lang="en-IN" dirty="0"/>
                    </a:p>
                  </a:txBody>
                  <a:tcPr/>
                </a:tc>
                <a:extLst>
                  <a:ext uri="{0D108BD9-81ED-4DB2-BD59-A6C34878D82A}">
                    <a16:rowId xmlns:a16="http://schemas.microsoft.com/office/drawing/2014/main" val="10006"/>
                  </a:ext>
                </a:extLst>
              </a:tr>
            </a:tbl>
          </a:graphicData>
        </a:graphic>
      </p:graphicFrame>
      <p:sp>
        <p:nvSpPr>
          <p:cNvPr id="3" name="TextBox 2"/>
          <p:cNvSpPr txBox="1"/>
          <p:nvPr/>
        </p:nvSpPr>
        <p:spPr>
          <a:xfrm>
            <a:off x="1828800" y="762000"/>
            <a:ext cx="5759975" cy="461665"/>
          </a:xfrm>
          <a:prstGeom prst="rect">
            <a:avLst/>
          </a:prstGeom>
          <a:solidFill>
            <a:schemeClr val="accent2"/>
          </a:solidFill>
        </p:spPr>
        <p:txBody>
          <a:bodyPr wrap="none" rtlCol="0">
            <a:spAutoFit/>
          </a:bodyPr>
          <a:lstStyle/>
          <a:p>
            <a:r>
              <a:rPr lang="en-US" sz="2400" dirty="0" smtClean="0"/>
              <a:t>Examples of Introgressions from wild species</a:t>
            </a:r>
            <a:endParaRPr lang="en-IN" sz="2400" dirty="0"/>
          </a:p>
        </p:txBody>
      </p:sp>
    </p:spTree>
    <p:extLst>
      <p:ext uri="{BB962C8B-B14F-4D97-AF65-F5344CB8AC3E}">
        <p14:creationId xmlns:p14="http://schemas.microsoft.com/office/powerpoint/2010/main" val="2299922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85800"/>
            <a:ext cx="8305800" cy="4690836"/>
          </a:xfrm>
          <a:prstGeom prst="rect">
            <a:avLst/>
          </a:prstGeom>
        </p:spPr>
        <p:txBody>
          <a:bodyPr wrap="square">
            <a:spAutoFit/>
          </a:bodyPr>
          <a:lstStyle/>
          <a:p>
            <a:pPr>
              <a:lnSpc>
                <a:spcPct val="107000"/>
              </a:lnSpc>
              <a:spcAft>
                <a:spcPts val="800"/>
              </a:spcAft>
            </a:pPr>
            <a:r>
              <a:rPr lang="en-IN" sz="2400" b="1" dirty="0">
                <a:latin typeface="Times New Roman" panose="02020603050405020304" pitchFamily="18" charset="0"/>
                <a:ea typeface="Times New Roman" panose="02020603050405020304" pitchFamily="18" charset="0"/>
                <a:cs typeface="Mangal" panose="02040503050203030202" pitchFamily="18" charset="0"/>
              </a:rPr>
              <a:t>National Active Germplasm site: </a:t>
            </a:r>
            <a:r>
              <a:rPr lang="en-IN" sz="2400" dirty="0">
                <a:latin typeface="Times New Roman" panose="02020603050405020304" pitchFamily="18" charset="0"/>
                <a:ea typeface="Times New Roman" panose="02020603050405020304" pitchFamily="18" charset="0"/>
                <a:cs typeface="Mangal" panose="02040503050203030202" pitchFamily="18" charset="0"/>
              </a:rPr>
              <a:t>IIPR is also maintaining more than </a:t>
            </a:r>
            <a:r>
              <a:rPr lang="en-IN" sz="28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10 thousand </a:t>
            </a:r>
            <a:r>
              <a:rPr lang="en-IN" sz="2400" dirty="0">
                <a:latin typeface="Times New Roman" panose="02020603050405020304" pitchFamily="18" charset="0"/>
                <a:ea typeface="Times New Roman" panose="02020603050405020304" pitchFamily="18" charset="0"/>
                <a:cs typeface="Mangal" panose="02040503050203030202" pitchFamily="18" charset="0"/>
              </a:rPr>
              <a:t>accessions of mandated crops in medium term cold module (4°C with relative humidity 40 %). </a:t>
            </a:r>
            <a:endParaRPr lang="en-IN" sz="2400" dirty="0" smtClean="0">
              <a:latin typeface="Times New Roman" panose="02020603050405020304" pitchFamily="18" charset="0"/>
              <a:ea typeface="Times New Roman" panose="02020603050405020304" pitchFamily="18" charset="0"/>
              <a:cs typeface="Mangal" panose="02040503050203030202" pitchFamily="18" charset="0"/>
            </a:endParaRPr>
          </a:p>
          <a:p>
            <a:pPr>
              <a:lnSpc>
                <a:spcPct val="107000"/>
              </a:lnSpc>
              <a:spcAft>
                <a:spcPts val="800"/>
              </a:spcAft>
            </a:pPr>
            <a:endParaRPr lang="en-IN" sz="2400" dirty="0">
              <a:latin typeface="Times New Roman" panose="02020603050405020304" pitchFamily="18" charset="0"/>
              <a:ea typeface="Times New Roman" panose="02020603050405020304" pitchFamily="18" charset="0"/>
              <a:cs typeface="Mangal" panose="02040503050203030202" pitchFamily="18" charset="0"/>
            </a:endParaRPr>
          </a:p>
          <a:p>
            <a:pPr>
              <a:lnSpc>
                <a:spcPct val="107000"/>
              </a:lnSpc>
              <a:spcAft>
                <a:spcPts val="800"/>
              </a:spcAft>
            </a:pPr>
            <a:r>
              <a:rPr lang="en-IN" sz="2400" dirty="0" smtClean="0">
                <a:latin typeface="Times New Roman" panose="02020603050405020304" pitchFamily="18" charset="0"/>
                <a:ea typeface="Times New Roman" panose="02020603050405020304" pitchFamily="18" charset="0"/>
                <a:cs typeface="Mangal" panose="02040503050203030202" pitchFamily="18" charset="0"/>
              </a:rPr>
              <a:t>These </a:t>
            </a:r>
            <a:r>
              <a:rPr lang="en-IN" sz="2400" dirty="0">
                <a:latin typeface="Times New Roman" panose="02020603050405020304" pitchFamily="18" charset="0"/>
                <a:ea typeface="Times New Roman" panose="02020603050405020304" pitchFamily="18" charset="0"/>
                <a:cs typeface="Mangal" panose="02040503050203030202" pitchFamily="18" charset="0"/>
              </a:rPr>
              <a:t>accessions can be maintained for 8-10 years under controlled condition without losing the viability of the materials. As a routine activity regular rejuvenation of these accessions are being carried out time to time. This active collection with valuable germplasm is available for sharing with research workers in the country as and when indented under a proper MTA for its use in research purpose only. </a:t>
            </a:r>
            <a:endParaRPr lang="en-IN" sz="20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17007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143000"/>
            <a:ext cx="7848600" cy="5324535"/>
          </a:xfrm>
          <a:prstGeom prst="rect">
            <a:avLst/>
          </a:prstGeom>
          <a:solidFill>
            <a:schemeClr val="accent3">
              <a:lumMod val="60000"/>
              <a:lumOff val="40000"/>
            </a:schemeClr>
          </a:solidFill>
        </p:spPr>
        <p:txBody>
          <a:bodyPr wrap="square">
            <a:spAutoFit/>
          </a:bodyPr>
          <a:lstStyle/>
          <a:p>
            <a:pPr algn="just">
              <a:buFont typeface="Arial" pitchFamily="34" charset="0"/>
              <a:buChar char="•"/>
            </a:pPr>
            <a:r>
              <a:rPr lang="en-US" sz="2000" dirty="0" smtClean="0"/>
              <a:t>India is the </a:t>
            </a:r>
            <a:r>
              <a:rPr lang="en-US" sz="2000" dirty="0" smtClean="0">
                <a:solidFill>
                  <a:srgbClr val="FF0000"/>
                </a:solidFill>
              </a:rPr>
              <a:t>largest producer </a:t>
            </a:r>
            <a:r>
              <a:rPr lang="en-US" sz="2000" dirty="0" smtClean="0"/>
              <a:t>(25% of global production), </a:t>
            </a:r>
          </a:p>
          <a:p>
            <a:pPr algn="just">
              <a:buFont typeface="Arial" pitchFamily="34" charset="0"/>
              <a:buChar char="•"/>
            </a:pPr>
            <a:r>
              <a:rPr lang="en-US" sz="2000" dirty="0" smtClean="0">
                <a:solidFill>
                  <a:srgbClr val="FF0000"/>
                </a:solidFill>
              </a:rPr>
              <a:t>consumer</a:t>
            </a:r>
            <a:r>
              <a:rPr lang="en-US" sz="2000" dirty="0" smtClean="0"/>
              <a:t> (27% of world consumption) and </a:t>
            </a:r>
          </a:p>
          <a:p>
            <a:pPr algn="just">
              <a:buFont typeface="Arial" pitchFamily="34" charset="0"/>
              <a:buChar char="•"/>
            </a:pPr>
            <a:r>
              <a:rPr lang="en-US" sz="2000" dirty="0" smtClean="0">
                <a:solidFill>
                  <a:srgbClr val="FF0000"/>
                </a:solidFill>
              </a:rPr>
              <a:t>importer</a:t>
            </a:r>
            <a:r>
              <a:rPr lang="en-US" sz="2000" dirty="0" smtClean="0"/>
              <a:t> (14%) of pulses in the world. </a:t>
            </a:r>
          </a:p>
          <a:p>
            <a:pPr algn="just"/>
            <a:endParaRPr lang="en-US" sz="2000" dirty="0" smtClean="0"/>
          </a:p>
          <a:p>
            <a:pPr algn="just">
              <a:buFont typeface="Wingdings" pitchFamily="2" charset="2"/>
              <a:buChar char="§"/>
            </a:pPr>
            <a:r>
              <a:rPr lang="en-US" sz="2000" dirty="0" smtClean="0"/>
              <a:t>Pulses account for around </a:t>
            </a:r>
            <a:r>
              <a:rPr lang="en-US" sz="2000" dirty="0" smtClean="0">
                <a:solidFill>
                  <a:srgbClr val="FF0000"/>
                </a:solidFill>
              </a:rPr>
              <a:t>20 per cent </a:t>
            </a:r>
            <a:r>
              <a:rPr lang="en-US" sz="2000" dirty="0" smtClean="0"/>
              <a:t>of the area under </a:t>
            </a:r>
            <a:r>
              <a:rPr lang="en-US" sz="2000" dirty="0" err="1" smtClean="0"/>
              <a:t>foodgrains</a:t>
            </a:r>
            <a:r>
              <a:rPr lang="en-US" sz="2000" dirty="0" smtClean="0"/>
              <a:t> and </a:t>
            </a:r>
          </a:p>
          <a:p>
            <a:pPr algn="just">
              <a:buFont typeface="Wingdings" pitchFamily="2" charset="2"/>
              <a:buChar char="§"/>
            </a:pPr>
            <a:r>
              <a:rPr lang="en-US" sz="2000" dirty="0" smtClean="0"/>
              <a:t>contribute around </a:t>
            </a:r>
            <a:r>
              <a:rPr lang="en-US" sz="2000" dirty="0" smtClean="0">
                <a:solidFill>
                  <a:srgbClr val="FF0000"/>
                </a:solidFill>
              </a:rPr>
              <a:t>7-10 per </a:t>
            </a:r>
            <a:r>
              <a:rPr lang="en-US" sz="2000" dirty="0" smtClean="0"/>
              <a:t>cent of the total </a:t>
            </a:r>
            <a:r>
              <a:rPr lang="en-US" sz="2000" dirty="0" err="1" smtClean="0"/>
              <a:t>foodgrains</a:t>
            </a:r>
            <a:r>
              <a:rPr lang="en-US" sz="2000" dirty="0" smtClean="0"/>
              <a:t> production in the country. </a:t>
            </a:r>
          </a:p>
          <a:p>
            <a:pPr algn="just"/>
            <a:endParaRPr lang="en-US" sz="2000" dirty="0" smtClean="0"/>
          </a:p>
          <a:p>
            <a:pPr algn="just">
              <a:buFont typeface="Wingdings" pitchFamily="2" charset="2"/>
              <a:buChar char="Ø"/>
            </a:pPr>
            <a:r>
              <a:rPr lang="en-US" sz="2000" dirty="0" smtClean="0"/>
              <a:t>Though pulses are grown in both </a:t>
            </a:r>
            <a:r>
              <a:rPr lang="en-US" sz="2000" dirty="0" err="1" smtClean="0"/>
              <a:t>Kharif</a:t>
            </a:r>
            <a:r>
              <a:rPr lang="en-US" sz="2000" dirty="0" smtClean="0"/>
              <a:t> and Rabi seasons, </a:t>
            </a:r>
          </a:p>
          <a:p>
            <a:pPr algn="just">
              <a:buFont typeface="Wingdings" pitchFamily="2" charset="2"/>
              <a:buChar char="Ø"/>
            </a:pPr>
            <a:r>
              <a:rPr lang="en-US" sz="2000" dirty="0" smtClean="0"/>
              <a:t>Rabi pulses contribute more than 60 per cent of the total production.</a:t>
            </a:r>
          </a:p>
          <a:p>
            <a:pPr algn="just"/>
            <a:endParaRPr lang="en-US" sz="2000" dirty="0" smtClean="0"/>
          </a:p>
          <a:p>
            <a:pPr algn="just">
              <a:buFont typeface="Arial" pitchFamily="34" charset="0"/>
              <a:buChar char="•"/>
            </a:pPr>
            <a:r>
              <a:rPr lang="en-US" sz="2000" dirty="0" smtClean="0">
                <a:solidFill>
                  <a:srgbClr val="FF0000"/>
                </a:solidFill>
              </a:rPr>
              <a:t>Gram</a:t>
            </a:r>
            <a:r>
              <a:rPr lang="en-US" sz="2000" dirty="0" smtClean="0"/>
              <a:t> is the most dominant pulse having a share of around </a:t>
            </a:r>
            <a:r>
              <a:rPr lang="en-US" sz="2000" dirty="0" smtClean="0">
                <a:solidFill>
                  <a:srgbClr val="FF0000"/>
                </a:solidFill>
              </a:rPr>
              <a:t>40 per cent </a:t>
            </a:r>
            <a:r>
              <a:rPr lang="en-US" sz="2000" dirty="0" smtClean="0"/>
              <a:t>in the total production followed by </a:t>
            </a:r>
          </a:p>
          <a:p>
            <a:pPr algn="just">
              <a:buFont typeface="Arial" pitchFamily="34" charset="0"/>
              <a:buChar char="•"/>
            </a:pPr>
            <a:r>
              <a:rPr lang="en-US" sz="2000" dirty="0" err="1" smtClean="0">
                <a:solidFill>
                  <a:srgbClr val="FF0000"/>
                </a:solidFill>
              </a:rPr>
              <a:t>Tur</a:t>
            </a:r>
            <a:r>
              <a:rPr lang="en-US" sz="2000" dirty="0" smtClean="0">
                <a:solidFill>
                  <a:srgbClr val="FF0000"/>
                </a:solidFill>
              </a:rPr>
              <a:t>/</a:t>
            </a:r>
            <a:r>
              <a:rPr lang="en-US" sz="2000" dirty="0" err="1" smtClean="0">
                <a:solidFill>
                  <a:srgbClr val="FF0000"/>
                </a:solidFill>
              </a:rPr>
              <a:t>Arhar</a:t>
            </a:r>
            <a:r>
              <a:rPr lang="en-US" sz="2000" dirty="0" smtClean="0">
                <a:solidFill>
                  <a:srgbClr val="FF0000"/>
                </a:solidFill>
              </a:rPr>
              <a:t> at 15 to 20 per cent </a:t>
            </a:r>
            <a:r>
              <a:rPr lang="en-US" sz="2000" dirty="0" smtClean="0"/>
              <a:t>and </a:t>
            </a:r>
          </a:p>
          <a:p>
            <a:pPr algn="just">
              <a:buFont typeface="Arial" pitchFamily="34" charset="0"/>
              <a:buChar char="•"/>
            </a:pPr>
            <a:r>
              <a:rPr lang="en-US" sz="2000" dirty="0" err="1" smtClean="0">
                <a:solidFill>
                  <a:srgbClr val="FF0000"/>
                </a:solidFill>
              </a:rPr>
              <a:t>Urad</a:t>
            </a:r>
            <a:r>
              <a:rPr lang="en-US" sz="2000" dirty="0" smtClean="0">
                <a:solidFill>
                  <a:srgbClr val="FF0000"/>
                </a:solidFill>
              </a:rPr>
              <a:t>/Black </a:t>
            </a:r>
            <a:r>
              <a:rPr lang="en-US" sz="2000" dirty="0" err="1" smtClean="0">
                <a:solidFill>
                  <a:srgbClr val="FF0000"/>
                </a:solidFill>
              </a:rPr>
              <a:t>Matpe</a:t>
            </a:r>
            <a:r>
              <a:rPr lang="en-US" sz="2000" dirty="0" smtClean="0">
                <a:solidFill>
                  <a:srgbClr val="FF0000"/>
                </a:solidFill>
              </a:rPr>
              <a:t> and </a:t>
            </a:r>
            <a:r>
              <a:rPr lang="en-US" sz="2000" dirty="0" err="1" smtClean="0">
                <a:solidFill>
                  <a:srgbClr val="FF0000"/>
                </a:solidFill>
              </a:rPr>
              <a:t>Moong</a:t>
            </a:r>
            <a:r>
              <a:rPr lang="en-US" sz="2000" dirty="0" smtClean="0">
                <a:solidFill>
                  <a:srgbClr val="FF0000"/>
                </a:solidFill>
              </a:rPr>
              <a:t> at around 8-10 </a:t>
            </a:r>
            <a:r>
              <a:rPr lang="en-US" sz="2000" dirty="0" smtClean="0"/>
              <a:t>per cent each. </a:t>
            </a:r>
          </a:p>
          <a:p>
            <a:pPr algn="just"/>
            <a:endParaRPr lang="en-US" sz="2000" dirty="0" smtClean="0"/>
          </a:p>
          <a:p>
            <a:pPr algn="just"/>
            <a:r>
              <a:rPr lang="en-US" sz="2000" dirty="0" smtClean="0"/>
              <a:t>Productivity of pulses is </a:t>
            </a:r>
            <a:r>
              <a:rPr lang="en-US" sz="2000" dirty="0" smtClean="0">
                <a:solidFill>
                  <a:srgbClr val="FF0000"/>
                </a:solidFill>
              </a:rPr>
              <a:t>764</a:t>
            </a:r>
            <a:r>
              <a:rPr lang="en-US" sz="2000" dirty="0" smtClean="0"/>
              <a:t> kg/ha.</a:t>
            </a:r>
          </a:p>
        </p:txBody>
      </p:sp>
      <p:sp>
        <p:nvSpPr>
          <p:cNvPr id="3" name="Rectangle 2"/>
          <p:cNvSpPr/>
          <p:nvPr/>
        </p:nvSpPr>
        <p:spPr>
          <a:xfrm>
            <a:off x="685800" y="609600"/>
            <a:ext cx="4508157" cy="461665"/>
          </a:xfrm>
          <a:prstGeom prst="rect">
            <a:avLst/>
          </a:prstGeom>
          <a:solidFill>
            <a:schemeClr val="tx2">
              <a:lumMod val="20000"/>
              <a:lumOff val="80000"/>
            </a:schemeClr>
          </a:solidFill>
        </p:spPr>
        <p:txBody>
          <a:bodyPr wrap="none">
            <a:spAutoFit/>
          </a:bodyPr>
          <a:lstStyle/>
          <a:p>
            <a:r>
              <a:rPr lang="en-US" sz="2400" b="1" dirty="0" smtClean="0">
                <a:solidFill>
                  <a:srgbClr val="C00000"/>
                </a:solidFill>
              </a:rPr>
              <a:t>Area, Production and Productivity</a:t>
            </a:r>
            <a:endParaRPr lang="en-US" sz="2400" b="1" dirty="0">
              <a:solidFill>
                <a:srgbClr val="C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09600"/>
            <a:ext cx="7696200" cy="5155386"/>
          </a:xfrm>
          <a:prstGeom prst="rect">
            <a:avLst/>
          </a:prstGeom>
        </p:spPr>
        <p:txBody>
          <a:bodyPr wrap="square">
            <a:spAutoFit/>
          </a:bodyPr>
          <a:lstStyle/>
          <a:p>
            <a:pPr marL="457200">
              <a:lnSpc>
                <a:spcPct val="107000"/>
              </a:lnSpc>
              <a:spcAft>
                <a:spcPts val="800"/>
              </a:spcAft>
            </a:pPr>
            <a:r>
              <a:rPr lang="en-US" sz="3200" b="1" dirty="0" smtClean="0">
                <a:solidFill>
                  <a:srgbClr val="FF0000"/>
                </a:solidFill>
                <a:latin typeface="Calibri" panose="020F0502020204030204" pitchFamily="34" charset="0"/>
                <a:ea typeface="Calibri" panose="020F0502020204030204" pitchFamily="34" charset="0"/>
                <a:cs typeface="Mangal" panose="02040503050203030202" pitchFamily="18" charset="0"/>
              </a:rPr>
              <a:t>Biotechnology</a:t>
            </a:r>
            <a:endParaRPr lang="en-IN" sz="2400" b="1" dirty="0" smtClean="0">
              <a:solidFill>
                <a:srgbClr val="FF0000"/>
              </a:solidFill>
              <a:latin typeface="Calibri" panose="020F0502020204030204" pitchFamily="34" charset="0"/>
              <a:ea typeface="Calibri" panose="020F0502020204030204" pitchFamily="34" charset="0"/>
              <a:cs typeface="Mangal" panose="02040503050203030202" pitchFamily="18" charset="0"/>
            </a:endParaRPr>
          </a:p>
          <a:p>
            <a:pPr marL="457200">
              <a:lnSpc>
                <a:spcPct val="107000"/>
              </a:lnSpc>
              <a:spcAft>
                <a:spcPts val="800"/>
              </a:spcAft>
            </a:pPr>
            <a:r>
              <a:rPr lang="en-IN" sz="2400" b="1" dirty="0" smtClean="0">
                <a:latin typeface="Calibri" panose="020F0502020204030204" pitchFamily="34" charset="0"/>
                <a:ea typeface="Calibri" panose="020F0502020204030204" pitchFamily="34" charset="0"/>
                <a:cs typeface="Mangal" panose="02040503050203030202" pitchFamily="18" charset="0"/>
              </a:rPr>
              <a:t>Gene </a:t>
            </a:r>
            <a:r>
              <a:rPr lang="en-IN" sz="2400" b="1" dirty="0">
                <a:latin typeface="Calibri" panose="020F0502020204030204" pitchFamily="34" charset="0"/>
                <a:ea typeface="Calibri" panose="020F0502020204030204" pitchFamily="34" charset="0"/>
                <a:cs typeface="Mangal" panose="02040503050203030202" pitchFamily="18" charset="0"/>
              </a:rPr>
              <a:t>discovery and transgenic technology for pulses improvement </a:t>
            </a:r>
            <a:endParaRPr lang="en-IN" sz="24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Calibri" panose="020F0502020204030204" pitchFamily="34" charset="0"/>
                <a:ea typeface="Calibri" panose="020F0502020204030204" pitchFamily="34" charset="0"/>
                <a:cs typeface="Mangal" panose="02040503050203030202" pitchFamily="18" charset="0"/>
              </a:rPr>
              <a:t>Development of high frequency </a:t>
            </a:r>
            <a:r>
              <a:rPr lang="en-IN" sz="2400" dirty="0">
                <a:solidFill>
                  <a:srgbClr val="FF0000"/>
                </a:solidFill>
                <a:latin typeface="Calibri" panose="020F0502020204030204" pitchFamily="34" charset="0"/>
                <a:ea typeface="Calibri" panose="020F0502020204030204" pitchFamily="34" charset="0"/>
                <a:cs typeface="Mangal" panose="02040503050203030202" pitchFamily="18" charset="0"/>
              </a:rPr>
              <a:t>transformation protocol </a:t>
            </a:r>
            <a:r>
              <a:rPr lang="en-IN" sz="2400" dirty="0">
                <a:latin typeface="Calibri" panose="020F0502020204030204" pitchFamily="34" charset="0"/>
                <a:ea typeface="Calibri" panose="020F0502020204030204" pitchFamily="34" charset="0"/>
                <a:cs typeface="Mangal" panose="02040503050203030202" pitchFamily="18" charset="0"/>
              </a:rPr>
              <a:t>in </a:t>
            </a:r>
            <a:r>
              <a:rPr lang="en-IN" sz="2400" dirty="0" smtClean="0">
                <a:latin typeface="Calibri" panose="020F0502020204030204" pitchFamily="34" charset="0"/>
                <a:ea typeface="Calibri" panose="020F0502020204030204" pitchFamily="34" charset="0"/>
                <a:cs typeface="Mangal" panose="02040503050203030202" pitchFamily="18" charset="0"/>
              </a:rPr>
              <a:t>chickpea and </a:t>
            </a:r>
            <a:r>
              <a:rPr lang="en-IN" sz="2400" dirty="0" err="1" smtClean="0">
                <a:latin typeface="Calibri" panose="020F0502020204030204" pitchFamily="34" charset="0"/>
                <a:ea typeface="Calibri" panose="020F0502020204030204" pitchFamily="34" charset="0"/>
                <a:cs typeface="Mangal" panose="02040503050203030202" pitchFamily="18" charset="0"/>
              </a:rPr>
              <a:t>pigeonpea</a:t>
            </a:r>
            <a:endParaRPr lang="en-IN" sz="24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Calibri" panose="020F0502020204030204" pitchFamily="34" charset="0"/>
                <a:ea typeface="Calibri" panose="020F0502020204030204" pitchFamily="34" charset="0"/>
                <a:cs typeface="Mangal" panose="02040503050203030202" pitchFamily="18" charset="0"/>
              </a:rPr>
              <a:t>Development of </a:t>
            </a:r>
            <a:r>
              <a:rPr lang="en-IN" sz="2400" dirty="0">
                <a:solidFill>
                  <a:srgbClr val="FF0000"/>
                </a:solidFill>
                <a:latin typeface="Calibri" panose="020F0502020204030204" pitchFamily="34" charset="0"/>
                <a:ea typeface="Calibri" panose="020F0502020204030204" pitchFamily="34" charset="0"/>
                <a:cs typeface="Mangal" panose="02040503050203030202" pitchFamily="18" charset="0"/>
              </a:rPr>
              <a:t>multi-gene constructs bearing insecticidal genes </a:t>
            </a:r>
            <a:r>
              <a:rPr lang="en-IN" sz="2400" dirty="0">
                <a:latin typeface="Calibri" panose="020F0502020204030204" pitchFamily="34" charset="0"/>
                <a:ea typeface="Calibri" panose="020F0502020204030204" pitchFamily="34" charset="0"/>
                <a:cs typeface="Mangal" panose="02040503050203030202" pitchFamily="18" charset="0"/>
              </a:rPr>
              <a:t>with pod specific promoter</a:t>
            </a: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Calibri" panose="020F0502020204030204" pitchFamily="34" charset="0"/>
                <a:ea typeface="Calibri" panose="020F0502020204030204" pitchFamily="34" charset="0"/>
                <a:cs typeface="Mangal" panose="02040503050203030202" pitchFamily="18" charset="0"/>
              </a:rPr>
              <a:t>Development of </a:t>
            </a:r>
            <a:r>
              <a:rPr lang="en-IN" sz="2400" dirty="0" err="1">
                <a:latin typeface="Calibri" panose="020F0502020204030204" pitchFamily="34" charset="0"/>
                <a:ea typeface="Calibri" panose="020F0502020204030204" pitchFamily="34" charset="0"/>
                <a:cs typeface="Mangal" panose="02040503050203030202" pitchFamily="18" charset="0"/>
              </a:rPr>
              <a:t>transgenics</a:t>
            </a:r>
            <a:r>
              <a:rPr lang="en-IN" sz="2400" dirty="0">
                <a:latin typeface="Calibri" panose="020F0502020204030204" pitchFamily="34" charset="0"/>
                <a:ea typeface="Calibri" panose="020F0502020204030204" pitchFamily="34" charset="0"/>
                <a:cs typeface="Mangal" panose="02040503050203030202" pitchFamily="18" charset="0"/>
              </a:rPr>
              <a:t> in chickpea and </a:t>
            </a:r>
            <a:r>
              <a:rPr lang="en-IN" sz="2400" dirty="0" err="1">
                <a:latin typeface="Calibri" panose="020F0502020204030204" pitchFamily="34" charset="0"/>
                <a:ea typeface="Calibri" panose="020F0502020204030204" pitchFamily="34" charset="0"/>
                <a:cs typeface="Mangal" panose="02040503050203030202" pitchFamily="18" charset="0"/>
              </a:rPr>
              <a:t>pigeonpea</a:t>
            </a:r>
            <a:r>
              <a:rPr lang="en-IN" sz="2400" dirty="0">
                <a:latin typeface="Calibri" panose="020F0502020204030204" pitchFamily="34" charset="0"/>
                <a:ea typeface="Calibri" panose="020F0502020204030204" pitchFamily="34" charset="0"/>
                <a:cs typeface="Mangal" panose="02040503050203030202" pitchFamily="18" charset="0"/>
              </a:rPr>
              <a:t> for gram pod </a:t>
            </a:r>
            <a:r>
              <a:rPr lang="en-IN" sz="2400" dirty="0">
                <a:solidFill>
                  <a:srgbClr val="FF0000"/>
                </a:solidFill>
                <a:latin typeface="Calibri" panose="020F0502020204030204" pitchFamily="34" charset="0"/>
                <a:ea typeface="Calibri" panose="020F0502020204030204" pitchFamily="34" charset="0"/>
                <a:cs typeface="Mangal" panose="02040503050203030202" pitchFamily="18" charset="0"/>
              </a:rPr>
              <a:t>borer resistance and drought tolerance</a:t>
            </a:r>
          </a:p>
          <a:p>
            <a:pPr marL="342900" lvl="0" indent="-342900">
              <a:buSzPts val="1000"/>
              <a:buFont typeface="Symbol" panose="05050102010706020507" pitchFamily="18" charset="2"/>
              <a:buChar char=""/>
              <a:tabLst>
                <a:tab pos="457200" algn="l"/>
              </a:tabLst>
            </a:pPr>
            <a:r>
              <a:rPr lang="en-IN" sz="2800" dirty="0" smtClean="0">
                <a:latin typeface="Times New Roman" panose="02020603050405020304" pitchFamily="18" charset="0"/>
                <a:ea typeface="Times New Roman" panose="02020603050405020304" pitchFamily="18" charset="0"/>
              </a:rPr>
              <a:t>Introgression of </a:t>
            </a:r>
            <a:r>
              <a:rPr lang="en-IN" sz="2800" i="1" dirty="0" smtClean="0">
                <a:solidFill>
                  <a:srgbClr val="FF0000"/>
                </a:solidFill>
                <a:latin typeface="Times New Roman" panose="02020603050405020304" pitchFamily="18" charset="0"/>
                <a:ea typeface="Times New Roman" panose="02020603050405020304" pitchFamily="18" charset="0"/>
              </a:rPr>
              <a:t>cry </a:t>
            </a:r>
            <a:r>
              <a:rPr lang="en-IN" sz="2800" dirty="0" smtClean="0">
                <a:solidFill>
                  <a:srgbClr val="FF0000"/>
                </a:solidFill>
                <a:latin typeface="Times New Roman" panose="02020603050405020304" pitchFamily="18" charset="0"/>
                <a:ea typeface="Times New Roman" panose="02020603050405020304" pitchFamily="18" charset="0"/>
              </a:rPr>
              <a:t>genes </a:t>
            </a:r>
            <a:r>
              <a:rPr lang="en-IN" sz="2800" dirty="0">
                <a:latin typeface="Times New Roman" panose="02020603050405020304" pitchFamily="18" charset="0"/>
                <a:ea typeface="Times New Roman" panose="02020603050405020304" pitchFamily="18" charset="0"/>
              </a:rPr>
              <a:t>from transgenic chickpea to leading cultivars</a:t>
            </a:r>
            <a:endParaRPr lang="en-IN"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22035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33400"/>
            <a:ext cx="8077200" cy="5809796"/>
          </a:xfrm>
          <a:prstGeom prst="rect">
            <a:avLst/>
          </a:prstGeom>
        </p:spPr>
        <p:txBody>
          <a:bodyPr wrap="square">
            <a:spAutoFit/>
          </a:bodyPr>
          <a:lstStyle/>
          <a:p>
            <a:r>
              <a:rPr lang="en-IN" sz="3600" b="1" dirty="0">
                <a:latin typeface="Times New Roman" panose="02020603050405020304" pitchFamily="18" charset="0"/>
                <a:ea typeface="Times New Roman" panose="02020603050405020304" pitchFamily="18" charset="0"/>
              </a:rPr>
              <a:t>Achievements</a:t>
            </a:r>
          </a:p>
          <a:p>
            <a:pPr marL="457200"/>
            <a:r>
              <a:rPr lang="en-IN" sz="2400" b="1" dirty="0">
                <a:latin typeface="Times New Roman" panose="02020603050405020304" pitchFamily="18" charset="0"/>
                <a:ea typeface="Times New Roman" panose="02020603050405020304" pitchFamily="18" charset="0"/>
              </a:rPr>
              <a:t>Transgenic development:</a:t>
            </a:r>
            <a:endParaRPr lang="en-IN" sz="2400" dirty="0">
              <a:latin typeface="Times New Roman" panose="02020603050405020304" pitchFamily="18" charset="0"/>
              <a:ea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000" dirty="0">
                <a:latin typeface="Calibri" panose="020F0502020204030204" pitchFamily="34" charset="0"/>
                <a:ea typeface="Calibri" panose="020F0502020204030204" pitchFamily="34" charset="0"/>
                <a:cs typeface="Mangal" panose="02040503050203030202" pitchFamily="18" charset="0"/>
              </a:rPr>
              <a:t>Standardized</a:t>
            </a:r>
            <a:r>
              <a:rPr lang="en-IN" sz="2000" i="1" dirty="0">
                <a:latin typeface="Calibri" panose="020F0502020204030204" pitchFamily="34" charset="0"/>
                <a:ea typeface="Calibri" panose="020F0502020204030204" pitchFamily="34" charset="0"/>
                <a:cs typeface="Mangal" panose="02040503050203030202" pitchFamily="18" charset="0"/>
              </a:rPr>
              <a:t> </a:t>
            </a:r>
            <a:r>
              <a:rPr lang="en-IN" sz="2000" i="1" dirty="0">
                <a:solidFill>
                  <a:srgbClr val="FF0000"/>
                </a:solidFill>
                <a:latin typeface="Calibri" panose="020F0502020204030204" pitchFamily="34" charset="0"/>
                <a:ea typeface="Calibri" panose="020F0502020204030204" pitchFamily="34" charset="0"/>
                <a:cs typeface="Mangal" panose="02040503050203030202" pitchFamily="18" charset="0"/>
              </a:rPr>
              <a:t>in vitro</a:t>
            </a:r>
            <a:r>
              <a:rPr lang="en-IN" sz="2000" dirty="0">
                <a:solidFill>
                  <a:srgbClr val="FF0000"/>
                </a:solidFill>
                <a:latin typeface="Calibri" panose="020F0502020204030204" pitchFamily="34" charset="0"/>
                <a:ea typeface="Calibri" panose="020F0502020204030204" pitchFamily="34" charset="0"/>
                <a:cs typeface="Mangal" panose="02040503050203030202" pitchFamily="18" charset="0"/>
              </a:rPr>
              <a:t> regeneration and genetic transf</a:t>
            </a:r>
            <a:r>
              <a:rPr lang="en-IN" sz="2000" dirty="0">
                <a:latin typeface="Calibri" panose="020F0502020204030204" pitchFamily="34" charset="0"/>
                <a:ea typeface="Calibri" panose="020F0502020204030204" pitchFamily="34" charset="0"/>
                <a:cs typeface="Mangal" panose="02040503050203030202" pitchFamily="18" charset="0"/>
              </a:rPr>
              <a:t>ormation systems in chickpea, </a:t>
            </a:r>
            <a:r>
              <a:rPr lang="en-IN" sz="2000" dirty="0" err="1">
                <a:latin typeface="Calibri" panose="020F0502020204030204" pitchFamily="34" charset="0"/>
                <a:ea typeface="Calibri" panose="020F0502020204030204" pitchFamily="34" charset="0"/>
                <a:cs typeface="Mangal" panose="02040503050203030202" pitchFamily="18" charset="0"/>
              </a:rPr>
              <a:t>fieldpea</a:t>
            </a:r>
            <a:r>
              <a:rPr lang="en-IN" sz="2000" dirty="0">
                <a:latin typeface="Calibri" panose="020F0502020204030204" pitchFamily="34" charset="0"/>
                <a:ea typeface="Calibri" panose="020F0502020204030204" pitchFamily="34" charset="0"/>
                <a:cs typeface="Mangal" panose="02040503050203030202" pitchFamily="18" charset="0"/>
              </a:rPr>
              <a:t> and </a:t>
            </a:r>
            <a:r>
              <a:rPr lang="en-IN" sz="2000" dirty="0" err="1">
                <a:latin typeface="Calibri" panose="020F0502020204030204" pitchFamily="34" charset="0"/>
                <a:ea typeface="Calibri" panose="020F0502020204030204" pitchFamily="34" charset="0"/>
                <a:cs typeface="Mangal" panose="02040503050203030202" pitchFamily="18" charset="0"/>
              </a:rPr>
              <a:t>pigeonpea</a:t>
            </a:r>
            <a:endParaRPr lang="en-IN" sz="20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000" i="1" dirty="0">
                <a:solidFill>
                  <a:srgbClr val="FF0000"/>
                </a:solidFill>
                <a:latin typeface="Calibri" panose="020F0502020204030204" pitchFamily="34" charset="0"/>
                <a:ea typeface="Calibri" panose="020F0502020204030204" pitchFamily="34" charset="0"/>
                <a:cs typeface="Mangal" panose="02040503050203030202" pitchFamily="18" charset="0"/>
              </a:rPr>
              <a:t>In-vitro</a:t>
            </a:r>
            <a:r>
              <a:rPr lang="en-IN" sz="2000" dirty="0">
                <a:solidFill>
                  <a:srgbClr val="FF0000"/>
                </a:solidFill>
                <a:latin typeface="Calibri" panose="020F0502020204030204" pitchFamily="34" charset="0"/>
                <a:ea typeface="Calibri" panose="020F0502020204030204" pitchFamily="34" charset="0"/>
                <a:cs typeface="Mangal" panose="02040503050203030202" pitchFamily="18" charset="0"/>
              </a:rPr>
              <a:t> grafting technique </a:t>
            </a:r>
            <a:r>
              <a:rPr lang="en-IN" sz="2000" dirty="0">
                <a:latin typeface="Calibri" panose="020F0502020204030204" pitchFamily="34" charset="0"/>
                <a:ea typeface="Calibri" panose="020F0502020204030204" pitchFamily="34" charset="0"/>
                <a:cs typeface="Mangal" panose="02040503050203030202" pitchFamily="18" charset="0"/>
              </a:rPr>
              <a:t>has been perfected for efficient establishment of transformed plants</a:t>
            </a:r>
          </a:p>
          <a:p>
            <a:pPr marL="342900" lvl="0" indent="-342900">
              <a:lnSpc>
                <a:spcPct val="107000"/>
              </a:lnSpc>
              <a:spcAft>
                <a:spcPts val="800"/>
              </a:spcAft>
              <a:buSzPts val="1000"/>
              <a:buFont typeface="Symbol" panose="05050102010706020507" pitchFamily="18" charset="2"/>
              <a:buChar char=""/>
              <a:tabLst>
                <a:tab pos="457200" algn="l"/>
              </a:tabLst>
            </a:pPr>
            <a:r>
              <a:rPr lang="en-IN" sz="2000" dirty="0">
                <a:solidFill>
                  <a:srgbClr val="FF0000"/>
                </a:solidFill>
                <a:latin typeface="Calibri" panose="020F0502020204030204" pitchFamily="34" charset="0"/>
                <a:ea typeface="Calibri" panose="020F0502020204030204" pitchFamily="34" charset="0"/>
                <a:cs typeface="Mangal" panose="02040503050203030202" pitchFamily="18" charset="0"/>
              </a:rPr>
              <a:t>Particle gun and</a:t>
            </a:r>
            <a:r>
              <a:rPr lang="en-IN" sz="2000" i="1" dirty="0">
                <a:solidFill>
                  <a:srgbClr val="FF0000"/>
                </a:solidFill>
                <a:latin typeface="Calibri" panose="020F0502020204030204" pitchFamily="34" charset="0"/>
                <a:ea typeface="Calibri" panose="020F0502020204030204" pitchFamily="34" charset="0"/>
                <a:cs typeface="Mangal" panose="02040503050203030202" pitchFamily="18" charset="0"/>
              </a:rPr>
              <a:t> in planta</a:t>
            </a:r>
            <a:r>
              <a:rPr lang="en-IN" sz="2000" dirty="0">
                <a:solidFill>
                  <a:srgbClr val="FF0000"/>
                </a:solidFill>
                <a:latin typeface="Calibri" panose="020F0502020204030204" pitchFamily="34" charset="0"/>
                <a:ea typeface="Calibri" panose="020F0502020204030204" pitchFamily="34" charset="0"/>
                <a:cs typeface="Mangal" panose="02040503050203030202" pitchFamily="18" charset="0"/>
              </a:rPr>
              <a:t> transformation</a:t>
            </a:r>
            <a:r>
              <a:rPr lang="en-IN" sz="2000" dirty="0">
                <a:latin typeface="Calibri" panose="020F0502020204030204" pitchFamily="34" charset="0"/>
                <a:ea typeface="Calibri" panose="020F0502020204030204" pitchFamily="34" charset="0"/>
                <a:cs typeface="Mangal" panose="02040503050203030202" pitchFamily="18" charset="0"/>
              </a:rPr>
              <a:t> </a:t>
            </a:r>
            <a:r>
              <a:rPr lang="en-IN" sz="2000" dirty="0" smtClean="0">
                <a:latin typeface="Calibri" panose="020F0502020204030204" pitchFamily="34" charset="0"/>
                <a:ea typeface="Calibri" panose="020F0502020204030204" pitchFamily="34" charset="0"/>
                <a:cs typeface="Mangal" panose="02040503050203030202" pitchFamily="18" charset="0"/>
              </a:rPr>
              <a:t>methodologies have </a:t>
            </a:r>
            <a:r>
              <a:rPr lang="en-IN" sz="2000" dirty="0">
                <a:latin typeface="Calibri" panose="020F0502020204030204" pitchFamily="34" charset="0"/>
                <a:ea typeface="Calibri" panose="020F0502020204030204" pitchFamily="34" charset="0"/>
                <a:cs typeface="Mangal" panose="02040503050203030202" pitchFamily="18" charset="0"/>
              </a:rPr>
              <a:t>been successfully established in chickpea </a:t>
            </a:r>
          </a:p>
          <a:p>
            <a:pPr marL="342900" lvl="0" indent="-342900">
              <a:lnSpc>
                <a:spcPct val="107000"/>
              </a:lnSpc>
              <a:spcAft>
                <a:spcPts val="800"/>
              </a:spcAft>
              <a:buSzPts val="1000"/>
              <a:buFont typeface="Symbol" panose="05050102010706020507" pitchFamily="18" charset="2"/>
              <a:buChar char=""/>
              <a:tabLst>
                <a:tab pos="457200" algn="l"/>
              </a:tabLst>
            </a:pPr>
            <a:r>
              <a:rPr lang="en-IN" sz="2000" dirty="0">
                <a:latin typeface="Calibri" panose="020F0502020204030204" pitchFamily="34" charset="0"/>
                <a:ea typeface="Calibri" panose="020F0502020204030204" pitchFamily="34" charset="0"/>
                <a:cs typeface="Mangal" panose="02040503050203030202" pitchFamily="18" charset="0"/>
              </a:rPr>
              <a:t>Molecular characterization methods of transgenic lines have been standardized with PCR, RT-PCR, ELISA, Western and Southern hybridization techniques</a:t>
            </a:r>
          </a:p>
          <a:p>
            <a:pPr marL="342900" lvl="0" indent="-342900">
              <a:lnSpc>
                <a:spcPct val="107000"/>
              </a:lnSpc>
              <a:spcAft>
                <a:spcPts val="800"/>
              </a:spcAft>
              <a:buSzPts val="1000"/>
              <a:buFont typeface="Symbol" panose="05050102010706020507" pitchFamily="18" charset="2"/>
              <a:buChar char=""/>
              <a:tabLst>
                <a:tab pos="457200" algn="l"/>
              </a:tabLst>
            </a:pPr>
            <a:r>
              <a:rPr lang="en-IN" sz="2000" dirty="0">
                <a:solidFill>
                  <a:srgbClr val="FF0000"/>
                </a:solidFill>
                <a:latin typeface="Calibri" panose="020F0502020204030204" pitchFamily="34" charset="0"/>
                <a:ea typeface="Calibri" panose="020F0502020204030204" pitchFamily="34" charset="0"/>
                <a:cs typeface="Mangal" panose="02040503050203030202" pitchFamily="18" charset="0"/>
              </a:rPr>
              <a:t>Insect bioassay of transgenic lines</a:t>
            </a:r>
            <a:r>
              <a:rPr lang="en-IN" sz="2000" dirty="0">
                <a:latin typeface="Calibri" panose="020F0502020204030204" pitchFamily="34" charset="0"/>
                <a:ea typeface="Calibri" panose="020F0502020204030204" pitchFamily="34" charset="0"/>
                <a:cs typeface="Mangal" panose="02040503050203030202" pitchFamily="18" charset="0"/>
              </a:rPr>
              <a:t> with </a:t>
            </a:r>
            <a:r>
              <a:rPr lang="en-IN" sz="2000" dirty="0" err="1">
                <a:latin typeface="Calibri" panose="020F0502020204030204" pitchFamily="34" charset="0"/>
                <a:ea typeface="Calibri" panose="020F0502020204030204" pitchFamily="34" charset="0"/>
                <a:cs typeface="Mangal" panose="02040503050203030202" pitchFamily="18" charset="0"/>
              </a:rPr>
              <a:t>Helicoverpa</a:t>
            </a:r>
            <a:r>
              <a:rPr lang="en-IN" sz="2000" dirty="0">
                <a:latin typeface="Calibri" panose="020F0502020204030204" pitchFamily="34" charset="0"/>
                <a:ea typeface="Calibri" panose="020F0502020204030204" pitchFamily="34" charset="0"/>
                <a:cs typeface="Mangal" panose="02040503050203030202" pitchFamily="18" charset="0"/>
              </a:rPr>
              <a:t> </a:t>
            </a:r>
            <a:r>
              <a:rPr lang="en-IN" sz="2000" dirty="0" err="1">
                <a:latin typeface="Calibri" panose="020F0502020204030204" pitchFamily="34" charset="0"/>
                <a:ea typeface="Calibri" panose="020F0502020204030204" pitchFamily="34" charset="0"/>
                <a:cs typeface="Mangal" panose="02040503050203030202" pitchFamily="18" charset="0"/>
              </a:rPr>
              <a:t>armigera</a:t>
            </a:r>
            <a:r>
              <a:rPr lang="en-IN" sz="2000" dirty="0">
                <a:latin typeface="Calibri" panose="020F0502020204030204" pitchFamily="34" charset="0"/>
                <a:ea typeface="Calibri" panose="020F0502020204030204" pitchFamily="34" charset="0"/>
                <a:cs typeface="Mangal" panose="02040503050203030202" pitchFamily="18" charset="0"/>
              </a:rPr>
              <a:t> has been optimized</a:t>
            </a:r>
          </a:p>
          <a:p>
            <a:pPr marL="342900" lvl="0" indent="-342900">
              <a:lnSpc>
                <a:spcPct val="107000"/>
              </a:lnSpc>
              <a:spcAft>
                <a:spcPts val="800"/>
              </a:spcAft>
              <a:buSzPts val="1000"/>
              <a:buFont typeface="Symbol" panose="05050102010706020507" pitchFamily="18" charset="2"/>
              <a:buChar char=""/>
              <a:tabLst>
                <a:tab pos="457200" algn="l"/>
              </a:tabLst>
            </a:pPr>
            <a:r>
              <a:rPr lang="en-IN" sz="2000" dirty="0">
                <a:solidFill>
                  <a:srgbClr val="FF0000"/>
                </a:solidFill>
                <a:latin typeface="Calibri" panose="020F0502020204030204" pitchFamily="34" charset="0"/>
                <a:ea typeface="Calibri" panose="020F0502020204030204" pitchFamily="34" charset="0"/>
                <a:cs typeface="Mangal" panose="02040503050203030202" pitchFamily="18" charset="0"/>
              </a:rPr>
              <a:t>Transgenic lines in chickpea and </a:t>
            </a:r>
            <a:r>
              <a:rPr lang="en-IN" sz="2000" dirty="0" err="1">
                <a:solidFill>
                  <a:srgbClr val="FF0000"/>
                </a:solidFill>
                <a:latin typeface="Calibri" panose="020F0502020204030204" pitchFamily="34" charset="0"/>
                <a:ea typeface="Calibri" panose="020F0502020204030204" pitchFamily="34" charset="0"/>
                <a:cs typeface="Mangal" panose="02040503050203030202" pitchFamily="18" charset="0"/>
              </a:rPr>
              <a:t>pigeonpea</a:t>
            </a:r>
            <a:r>
              <a:rPr lang="en-IN" sz="2000" dirty="0">
                <a:solidFill>
                  <a:srgbClr val="FF0000"/>
                </a:solidFill>
                <a:latin typeface="Calibri" panose="020F0502020204030204" pitchFamily="34" charset="0"/>
                <a:ea typeface="Calibri" panose="020F0502020204030204" pitchFamily="34" charset="0"/>
                <a:cs typeface="Mangal" panose="02040503050203030202" pitchFamily="18" charset="0"/>
              </a:rPr>
              <a:t> </a:t>
            </a:r>
            <a:r>
              <a:rPr lang="en-IN" sz="2000" dirty="0">
                <a:latin typeface="Calibri" panose="020F0502020204030204" pitchFamily="34" charset="0"/>
                <a:ea typeface="Calibri" panose="020F0502020204030204" pitchFamily="34" charset="0"/>
                <a:cs typeface="Mangal" panose="02040503050203030202" pitchFamily="18" charset="0"/>
              </a:rPr>
              <a:t>are available with </a:t>
            </a:r>
            <a:r>
              <a:rPr lang="en-IN" sz="2000" b="1" u="sng" dirty="0" err="1">
                <a:latin typeface="Calibri" panose="020F0502020204030204" pitchFamily="34" charset="0"/>
                <a:ea typeface="Calibri" panose="020F0502020204030204" pitchFamily="34" charset="0"/>
                <a:cs typeface="Mangal" panose="02040503050203030202" pitchFamily="18" charset="0"/>
              </a:rPr>
              <a:t>Btgenes</a:t>
            </a:r>
            <a:r>
              <a:rPr lang="en-IN" sz="2000" b="1" u="sng" dirty="0">
                <a:latin typeface="Calibri" panose="020F0502020204030204" pitchFamily="34" charset="0"/>
                <a:ea typeface="Calibri" panose="020F0502020204030204" pitchFamily="34" charset="0"/>
                <a:cs typeface="Mangal" panose="02040503050203030202" pitchFamily="18" charset="0"/>
              </a:rPr>
              <a:t> (cry1Ac&amp;cry1Aabc),</a:t>
            </a:r>
            <a:r>
              <a:rPr lang="en-IN" sz="2000" dirty="0">
                <a:latin typeface="Calibri" panose="020F0502020204030204" pitchFamily="34" charset="0"/>
                <a:ea typeface="Calibri" panose="020F0502020204030204" pitchFamily="34" charset="0"/>
                <a:cs typeface="Mangal" panose="02040503050203030202" pitchFamily="18" charset="0"/>
              </a:rPr>
              <a:t> which are currently at different stages of analysis.</a:t>
            </a:r>
            <a:endParaRPr lang="en-IN" sz="20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1475936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5736"/>
            <a:ext cx="8610600" cy="6050311"/>
          </a:xfrm>
          <a:prstGeom prst="rect">
            <a:avLst/>
          </a:prstGeom>
        </p:spPr>
        <p:txBody>
          <a:bodyPr wrap="square">
            <a:spAutoFit/>
          </a:bodyPr>
          <a:lstStyle/>
          <a:p>
            <a:pPr marL="457200">
              <a:lnSpc>
                <a:spcPct val="107000"/>
              </a:lnSpc>
              <a:spcAft>
                <a:spcPts val="800"/>
              </a:spcAft>
            </a:pPr>
            <a:r>
              <a:rPr lang="en-IN" sz="2400" b="1" dirty="0">
                <a:latin typeface="Calibri" panose="020F0502020204030204" pitchFamily="34" charset="0"/>
                <a:ea typeface="Calibri" panose="020F0502020204030204" pitchFamily="34" charset="0"/>
                <a:cs typeface="Mangal" panose="02040503050203030202" pitchFamily="18" charset="0"/>
              </a:rPr>
              <a:t>Genomics enabled improvement of pulses </a:t>
            </a:r>
            <a:endParaRPr lang="en-IN" sz="24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Calibri" panose="020F0502020204030204" pitchFamily="34" charset="0"/>
                <a:ea typeface="Calibri" panose="020F0502020204030204" pitchFamily="34" charset="0"/>
                <a:cs typeface="Mangal" panose="02040503050203030202" pitchFamily="18" charset="0"/>
              </a:rPr>
              <a:t>Structural and functional </a:t>
            </a:r>
            <a:r>
              <a:rPr lang="en-IN" sz="2400" dirty="0" smtClean="0">
                <a:latin typeface="Calibri" panose="020F0502020204030204" pitchFamily="34" charset="0"/>
                <a:ea typeface="Calibri" panose="020F0502020204030204" pitchFamily="34" charset="0"/>
                <a:cs typeface="Mangal" panose="02040503050203030202" pitchFamily="18" charset="0"/>
              </a:rPr>
              <a:t>genomics </a:t>
            </a:r>
            <a:r>
              <a:rPr lang="en-IN" sz="2400" dirty="0">
                <a:latin typeface="Calibri" panose="020F0502020204030204" pitchFamily="34" charset="0"/>
                <a:ea typeface="Calibri" panose="020F0502020204030204" pitchFamily="34" charset="0"/>
                <a:cs typeface="Mangal" panose="02040503050203030202" pitchFamily="18" charset="0"/>
              </a:rPr>
              <a:t>in pulses</a:t>
            </a: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Calibri" panose="020F0502020204030204" pitchFamily="34" charset="0"/>
                <a:ea typeface="Calibri" panose="020F0502020204030204" pitchFamily="34" charset="0"/>
                <a:cs typeface="Mangal" panose="02040503050203030202" pitchFamily="18" charset="0"/>
              </a:rPr>
              <a:t>Development of mapping populations for major traits</a:t>
            </a: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Calibri" panose="020F0502020204030204" pitchFamily="34" charset="0"/>
                <a:ea typeface="Calibri" panose="020F0502020204030204" pitchFamily="34" charset="0"/>
                <a:cs typeface="Mangal" panose="02040503050203030202" pitchFamily="18" charset="0"/>
              </a:rPr>
              <a:t>Mapping and tagging of QTLs and genes for </a:t>
            </a:r>
            <a:r>
              <a:rPr lang="en-IN" sz="2400" dirty="0">
                <a:solidFill>
                  <a:srgbClr val="FF0000"/>
                </a:solidFill>
                <a:latin typeface="Calibri" panose="020F0502020204030204" pitchFamily="34" charset="0"/>
                <a:ea typeface="Calibri" panose="020F0502020204030204" pitchFamily="34" charset="0"/>
                <a:cs typeface="Mangal" panose="02040503050203030202" pitchFamily="18" charset="0"/>
              </a:rPr>
              <a:t>biotic and abiotic stresses</a:t>
            </a: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Calibri" panose="020F0502020204030204" pitchFamily="34" charset="0"/>
                <a:ea typeface="Calibri" panose="020F0502020204030204" pitchFamily="34" charset="0"/>
                <a:cs typeface="Mangal" panose="02040503050203030202" pitchFamily="18" charset="0"/>
              </a:rPr>
              <a:t>Prospecting alleles for </a:t>
            </a:r>
            <a:r>
              <a:rPr lang="en-IN" sz="2400" dirty="0">
                <a:solidFill>
                  <a:srgbClr val="FF0000"/>
                </a:solidFill>
                <a:latin typeface="Calibri" panose="020F0502020204030204" pitchFamily="34" charset="0"/>
                <a:ea typeface="Calibri" panose="020F0502020204030204" pitchFamily="34" charset="0"/>
                <a:cs typeface="Mangal" panose="02040503050203030202" pitchFamily="18" charset="0"/>
              </a:rPr>
              <a:t>drought tolerance and disease resistance</a:t>
            </a: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solidFill>
                  <a:srgbClr val="FF0000"/>
                </a:solidFill>
                <a:latin typeface="Calibri" panose="020F0502020204030204" pitchFamily="34" charset="0"/>
                <a:ea typeface="Calibri" panose="020F0502020204030204" pitchFamily="34" charset="0"/>
                <a:cs typeface="Mangal" panose="02040503050203030202" pitchFamily="18" charset="0"/>
              </a:rPr>
              <a:t>Genome-wide analysis </a:t>
            </a:r>
            <a:r>
              <a:rPr lang="en-IN" sz="2400" dirty="0">
                <a:latin typeface="Calibri" panose="020F0502020204030204" pitchFamily="34" charset="0"/>
                <a:ea typeface="Calibri" panose="020F0502020204030204" pitchFamily="34" charset="0"/>
                <a:cs typeface="Mangal" panose="02040503050203030202" pitchFamily="18" charset="0"/>
              </a:rPr>
              <a:t>and characterisation of important gene families using transcriptomic and proteomic approaches</a:t>
            </a: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Calibri" panose="020F0502020204030204" pitchFamily="34" charset="0"/>
                <a:ea typeface="Calibri" panose="020F0502020204030204" pitchFamily="34" charset="0"/>
                <a:cs typeface="Mangal" panose="02040503050203030202" pitchFamily="18" charset="0"/>
              </a:rPr>
              <a:t>Marker assisted introgression for </a:t>
            </a:r>
            <a:r>
              <a:rPr lang="en-IN" sz="2400" dirty="0">
                <a:solidFill>
                  <a:srgbClr val="FF0000"/>
                </a:solidFill>
                <a:latin typeface="Calibri" panose="020F0502020204030204" pitchFamily="34" charset="0"/>
                <a:ea typeface="Calibri" panose="020F0502020204030204" pitchFamily="34" charset="0"/>
                <a:cs typeface="Mangal" panose="02040503050203030202" pitchFamily="18" charset="0"/>
              </a:rPr>
              <a:t>drought toler</a:t>
            </a:r>
            <a:r>
              <a:rPr lang="en-IN" sz="2400" dirty="0">
                <a:latin typeface="Calibri" panose="020F0502020204030204" pitchFamily="34" charset="0"/>
                <a:ea typeface="Calibri" panose="020F0502020204030204" pitchFamily="34" charset="0"/>
                <a:cs typeface="Mangal" panose="02040503050203030202" pitchFamily="18" charset="0"/>
              </a:rPr>
              <a:t>ance in chickpea</a:t>
            </a: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Calibri" panose="020F0502020204030204" pitchFamily="34" charset="0"/>
                <a:ea typeface="Calibri" panose="020F0502020204030204" pitchFamily="34" charset="0"/>
                <a:cs typeface="Mangal" panose="02040503050203030202" pitchFamily="18" charset="0"/>
              </a:rPr>
              <a:t>Pyramiding genes for </a:t>
            </a:r>
            <a:r>
              <a:rPr lang="en-IN" sz="2400" dirty="0">
                <a:solidFill>
                  <a:srgbClr val="FF0000"/>
                </a:solidFill>
                <a:latin typeface="Calibri" panose="020F0502020204030204" pitchFamily="34" charset="0"/>
                <a:ea typeface="Calibri" panose="020F0502020204030204" pitchFamily="34" charset="0"/>
                <a:cs typeface="Mangal" panose="02040503050203030202" pitchFamily="18" charset="0"/>
              </a:rPr>
              <a:t>drought tolerance and pod borer </a:t>
            </a:r>
            <a:r>
              <a:rPr lang="en-IN" sz="2400" dirty="0">
                <a:latin typeface="Calibri" panose="020F0502020204030204" pitchFamily="34" charset="0"/>
                <a:ea typeface="Calibri" panose="020F0502020204030204" pitchFamily="34" charset="0"/>
                <a:cs typeface="Mangal" panose="02040503050203030202" pitchFamily="18" charset="0"/>
              </a:rPr>
              <a:t>resistance in chickpea</a:t>
            </a: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Calibri" panose="020F0502020204030204" pitchFamily="34" charset="0"/>
                <a:ea typeface="Calibri" panose="020F0502020204030204" pitchFamily="34" charset="0"/>
                <a:cs typeface="Mangal" panose="02040503050203030202" pitchFamily="18" charset="0"/>
              </a:rPr>
              <a:t>Development of genetic and genomic resources for pulses improvement</a:t>
            </a:r>
            <a:endParaRPr lang="en-IN" sz="24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2118198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86" y="21771"/>
            <a:ext cx="8991600" cy="6346353"/>
          </a:xfrm>
          <a:prstGeom prst="rect">
            <a:avLst/>
          </a:prstGeom>
        </p:spPr>
        <p:txBody>
          <a:bodyPr wrap="square">
            <a:spAutoFit/>
          </a:bodyPr>
          <a:lstStyle/>
          <a:p>
            <a:pPr marL="457200"/>
            <a:r>
              <a:rPr lang="en-IN" sz="2400" b="1" dirty="0">
                <a:latin typeface="Times New Roman" panose="02020603050405020304" pitchFamily="18" charset="0"/>
                <a:ea typeface="Times New Roman" panose="02020603050405020304" pitchFamily="18" charset="0"/>
              </a:rPr>
              <a:t>Genomics enabled improvement of pulses</a:t>
            </a:r>
            <a:endParaRPr lang="en-IN" sz="2400" dirty="0">
              <a:latin typeface="Times New Roman" panose="02020603050405020304" pitchFamily="18" charset="0"/>
              <a:ea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000" dirty="0">
                <a:solidFill>
                  <a:srgbClr val="FF0000"/>
                </a:solidFill>
                <a:latin typeface="Calibri" panose="020F0502020204030204" pitchFamily="34" charset="0"/>
                <a:ea typeface="Calibri" panose="020F0502020204030204" pitchFamily="34" charset="0"/>
                <a:cs typeface="Mangal" panose="02040503050203030202" pitchFamily="18" charset="0"/>
              </a:rPr>
              <a:t>Seven mapping populations </a:t>
            </a:r>
            <a:r>
              <a:rPr lang="en-IN" sz="2000" dirty="0">
                <a:latin typeface="Calibri" panose="020F0502020204030204" pitchFamily="34" charset="0"/>
                <a:ea typeface="Calibri" panose="020F0502020204030204" pitchFamily="34" charset="0"/>
                <a:cs typeface="Mangal" panose="02040503050203030202" pitchFamily="18" charset="0"/>
              </a:rPr>
              <a:t>developed in chickpea for mapping and introgression of traits like disease resistance and drought tolerance. </a:t>
            </a:r>
            <a:endParaRPr lang="en-IN" sz="2000" dirty="0" smtClean="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000" dirty="0" smtClean="0">
                <a:solidFill>
                  <a:srgbClr val="FF0000"/>
                </a:solidFill>
                <a:latin typeface="Calibri" panose="020F0502020204030204" pitchFamily="34" charset="0"/>
                <a:ea typeface="Calibri" panose="020F0502020204030204" pitchFamily="34" charset="0"/>
                <a:cs typeface="Mangal" panose="02040503050203030202" pitchFamily="18" charset="0"/>
              </a:rPr>
              <a:t>One </a:t>
            </a:r>
            <a:r>
              <a:rPr lang="en-IN" sz="2000" dirty="0">
                <a:solidFill>
                  <a:srgbClr val="FF0000"/>
                </a:solidFill>
                <a:latin typeface="Calibri" panose="020F0502020204030204" pitchFamily="34" charset="0"/>
                <a:ea typeface="Calibri" panose="020F0502020204030204" pitchFamily="34" charset="0"/>
                <a:cs typeface="Mangal" panose="02040503050203030202" pitchFamily="18" charset="0"/>
              </a:rPr>
              <a:t>Recombinant Inbred population </a:t>
            </a:r>
            <a:r>
              <a:rPr lang="en-IN" sz="2000" dirty="0">
                <a:latin typeface="Calibri" panose="020F0502020204030204" pitchFamily="34" charset="0"/>
                <a:ea typeface="Calibri" panose="020F0502020204030204" pitchFamily="34" charset="0"/>
                <a:cs typeface="Mangal" panose="02040503050203030202" pitchFamily="18" charset="0"/>
              </a:rPr>
              <a:t>in </a:t>
            </a:r>
            <a:r>
              <a:rPr lang="en-IN" sz="2000" dirty="0" err="1">
                <a:latin typeface="Calibri" panose="020F0502020204030204" pitchFamily="34" charset="0"/>
                <a:ea typeface="Calibri" panose="020F0502020204030204" pitchFamily="34" charset="0"/>
                <a:cs typeface="Mangal" panose="02040503050203030202" pitchFamily="18" charset="0"/>
              </a:rPr>
              <a:t>pigeonpea</a:t>
            </a:r>
            <a:r>
              <a:rPr lang="en-IN" sz="2000" dirty="0">
                <a:latin typeface="Calibri" panose="020F0502020204030204" pitchFamily="34" charset="0"/>
                <a:ea typeface="Calibri" panose="020F0502020204030204" pitchFamily="34" charset="0"/>
                <a:cs typeface="Mangal" panose="02040503050203030202" pitchFamily="18" charset="0"/>
              </a:rPr>
              <a:t> developed for mapping resistance to </a:t>
            </a:r>
            <a:r>
              <a:rPr lang="en-IN" sz="2000" i="1" dirty="0">
                <a:latin typeface="Calibri" panose="020F0502020204030204" pitchFamily="34" charset="0"/>
                <a:ea typeface="Calibri" panose="020F0502020204030204" pitchFamily="34" charset="0"/>
                <a:cs typeface="Mangal" panose="02040503050203030202" pitchFamily="18" charset="0"/>
              </a:rPr>
              <a:t>Fusarium</a:t>
            </a:r>
            <a:r>
              <a:rPr lang="en-IN" sz="2000" dirty="0">
                <a:latin typeface="Calibri" panose="020F0502020204030204" pitchFamily="34" charset="0"/>
                <a:ea typeface="Calibri" panose="020F0502020204030204" pitchFamily="34" charset="0"/>
                <a:cs typeface="Mangal" panose="02040503050203030202" pitchFamily="18" charset="0"/>
              </a:rPr>
              <a:t> wilt.</a:t>
            </a:r>
          </a:p>
          <a:p>
            <a:pPr marL="342900" lvl="0" indent="-342900">
              <a:lnSpc>
                <a:spcPct val="107000"/>
              </a:lnSpc>
              <a:spcAft>
                <a:spcPts val="800"/>
              </a:spcAft>
              <a:buSzPts val="1000"/>
              <a:buFont typeface="Symbol" panose="05050102010706020507" pitchFamily="18" charset="2"/>
              <a:buChar char=""/>
              <a:tabLst>
                <a:tab pos="457200" algn="l"/>
              </a:tabLst>
            </a:pPr>
            <a:r>
              <a:rPr lang="en-IN" sz="2000" dirty="0">
                <a:solidFill>
                  <a:srgbClr val="FF0000"/>
                </a:solidFill>
                <a:latin typeface="Calibri" panose="020F0502020204030204" pitchFamily="34" charset="0"/>
                <a:ea typeface="Calibri" panose="020F0502020204030204" pitchFamily="34" charset="0"/>
                <a:cs typeface="Mangal" panose="02040503050203030202" pitchFamily="18" charset="0"/>
              </a:rPr>
              <a:t>Sixty six EST </a:t>
            </a:r>
            <a:r>
              <a:rPr lang="en-IN" sz="2000" dirty="0">
                <a:latin typeface="Calibri" panose="020F0502020204030204" pitchFamily="34" charset="0"/>
                <a:ea typeface="Calibri" panose="020F0502020204030204" pitchFamily="34" charset="0"/>
                <a:cs typeface="Mangal" panose="02040503050203030202" pitchFamily="18" charset="0"/>
              </a:rPr>
              <a:t>sequences of </a:t>
            </a:r>
            <a:r>
              <a:rPr lang="en-IN" sz="2000" i="1" dirty="0" err="1">
                <a:latin typeface="Calibri" panose="020F0502020204030204" pitchFamily="34" charset="0"/>
                <a:ea typeface="Calibri" panose="020F0502020204030204" pitchFamily="34" charset="0"/>
                <a:cs typeface="Mangal" panose="02040503050203030202" pitchFamily="18" charset="0"/>
              </a:rPr>
              <a:t>Cicer</a:t>
            </a:r>
            <a:r>
              <a:rPr lang="en-IN" sz="2000" dirty="0">
                <a:latin typeface="Calibri" panose="020F0502020204030204" pitchFamily="34" charset="0"/>
                <a:ea typeface="Calibri" panose="020F0502020204030204" pitchFamily="34" charset="0"/>
                <a:cs typeface="Mangal" panose="02040503050203030202" pitchFamily="18" charset="0"/>
              </a:rPr>
              <a:t> are submitted to NCBI </a:t>
            </a:r>
            <a:r>
              <a:rPr lang="en-IN" sz="2000" dirty="0" err="1">
                <a:latin typeface="Calibri" panose="020F0502020204030204" pitchFamily="34" charset="0"/>
                <a:ea typeface="Calibri" panose="020F0502020204030204" pitchFamily="34" charset="0"/>
                <a:cs typeface="Mangal" panose="02040503050203030202" pitchFamily="18" charset="0"/>
              </a:rPr>
              <a:t>dbEST</a:t>
            </a:r>
            <a:r>
              <a:rPr lang="en-IN" sz="2000" dirty="0">
                <a:latin typeface="Calibri" panose="020F0502020204030204" pitchFamily="34" charset="0"/>
                <a:ea typeface="Calibri" panose="020F0502020204030204" pitchFamily="34" charset="0"/>
                <a:cs typeface="Mangal" panose="02040503050203030202" pitchFamily="18" charset="0"/>
              </a:rPr>
              <a:t> under accession nos.GE213101 to GW691651 and 22 SSR markers were developed from EST clones of wilt resistant cultivar (JG 315) of chickpea</a:t>
            </a:r>
            <a:r>
              <a:rPr lang="en-IN" sz="2000" dirty="0" smtClean="0">
                <a:latin typeface="Calibri" panose="020F0502020204030204" pitchFamily="34" charset="0"/>
                <a:ea typeface="Calibri" panose="020F0502020204030204" pitchFamily="34" charset="0"/>
                <a:cs typeface="Mangal" panose="02040503050203030202" pitchFamily="18" charset="0"/>
              </a:rPr>
              <a:t>.</a:t>
            </a:r>
          </a:p>
          <a:p>
            <a:pPr marL="342900" lvl="0" indent="-342900">
              <a:lnSpc>
                <a:spcPct val="107000"/>
              </a:lnSpc>
              <a:spcAft>
                <a:spcPts val="800"/>
              </a:spcAft>
              <a:buSzPts val="1000"/>
              <a:buFont typeface="Symbol" panose="05050102010706020507" pitchFamily="18" charset="2"/>
              <a:buChar char=""/>
              <a:tabLst>
                <a:tab pos="457200" algn="l"/>
              </a:tabLst>
            </a:pPr>
            <a:r>
              <a:rPr lang="en-IN" sz="2000" dirty="0" smtClean="0">
                <a:solidFill>
                  <a:srgbClr val="FF0000"/>
                </a:solidFill>
                <a:latin typeface="Calibri" panose="020F0502020204030204" pitchFamily="34" charset="0"/>
                <a:ea typeface="Calibri" panose="020F0502020204030204" pitchFamily="34" charset="0"/>
                <a:cs typeface="Mangal" panose="02040503050203030202" pitchFamily="18" charset="0"/>
              </a:rPr>
              <a:t>Sixty </a:t>
            </a:r>
            <a:r>
              <a:rPr lang="en-IN" sz="2000" dirty="0">
                <a:solidFill>
                  <a:srgbClr val="FF0000"/>
                </a:solidFill>
                <a:latin typeface="Calibri" panose="020F0502020204030204" pitchFamily="34" charset="0"/>
                <a:ea typeface="Calibri" panose="020F0502020204030204" pitchFamily="34" charset="0"/>
                <a:cs typeface="Mangal" panose="02040503050203030202" pitchFamily="18" charset="0"/>
              </a:rPr>
              <a:t>three EST </a:t>
            </a:r>
            <a:r>
              <a:rPr lang="en-IN" sz="2000" dirty="0">
                <a:latin typeface="Calibri" panose="020F0502020204030204" pitchFamily="34" charset="0"/>
                <a:ea typeface="Calibri" panose="020F0502020204030204" pitchFamily="34" charset="0"/>
                <a:cs typeface="Mangal" panose="02040503050203030202" pitchFamily="18" charset="0"/>
              </a:rPr>
              <a:t>sequences of </a:t>
            </a:r>
            <a:r>
              <a:rPr lang="en-IN" sz="2000" i="1" dirty="0" err="1">
                <a:latin typeface="Calibri" panose="020F0502020204030204" pitchFamily="34" charset="0"/>
                <a:ea typeface="Calibri" panose="020F0502020204030204" pitchFamily="34" charset="0"/>
                <a:cs typeface="Mangal" panose="02040503050203030202" pitchFamily="18" charset="0"/>
              </a:rPr>
              <a:t>Cajanus</a:t>
            </a:r>
            <a:r>
              <a:rPr lang="en-IN" sz="2000" dirty="0">
                <a:latin typeface="Calibri" panose="020F0502020204030204" pitchFamily="34" charset="0"/>
                <a:ea typeface="Calibri" panose="020F0502020204030204" pitchFamily="34" charset="0"/>
                <a:cs typeface="Mangal" panose="02040503050203030202" pitchFamily="18" charset="0"/>
              </a:rPr>
              <a:t> are submitted to NCBI </a:t>
            </a:r>
            <a:r>
              <a:rPr lang="en-IN" sz="2000" dirty="0" err="1">
                <a:latin typeface="Calibri" panose="020F0502020204030204" pitchFamily="34" charset="0"/>
                <a:ea typeface="Calibri" panose="020F0502020204030204" pitchFamily="34" charset="0"/>
                <a:cs typeface="Mangal" panose="02040503050203030202" pitchFamily="18" charset="0"/>
              </a:rPr>
              <a:t>dbEST</a:t>
            </a:r>
            <a:r>
              <a:rPr lang="en-IN" sz="2000" dirty="0">
                <a:latin typeface="Calibri" panose="020F0502020204030204" pitchFamily="34" charset="0"/>
                <a:ea typeface="Calibri" panose="020F0502020204030204" pitchFamily="34" charset="0"/>
                <a:cs typeface="Mangal" panose="02040503050203030202" pitchFamily="18" charset="0"/>
              </a:rPr>
              <a:t> under accession nos. GR979562 to GR979623.</a:t>
            </a:r>
          </a:p>
          <a:p>
            <a:pPr marL="342900" lvl="0" indent="-342900">
              <a:lnSpc>
                <a:spcPct val="107000"/>
              </a:lnSpc>
              <a:spcAft>
                <a:spcPts val="800"/>
              </a:spcAft>
              <a:buSzPts val="1000"/>
              <a:buFont typeface="Symbol" panose="05050102010706020507" pitchFamily="18" charset="2"/>
              <a:buChar char=""/>
              <a:tabLst>
                <a:tab pos="457200" algn="l"/>
              </a:tabLst>
            </a:pPr>
            <a:r>
              <a:rPr lang="en-IN" sz="2000" dirty="0">
                <a:solidFill>
                  <a:srgbClr val="FF0000"/>
                </a:solidFill>
                <a:latin typeface="Calibri" panose="020F0502020204030204" pitchFamily="34" charset="0"/>
                <a:ea typeface="Calibri" panose="020F0502020204030204" pitchFamily="34" charset="0"/>
                <a:cs typeface="Mangal" panose="02040503050203030202" pitchFamily="18" charset="0"/>
              </a:rPr>
              <a:t>Transferability of markers </a:t>
            </a:r>
            <a:r>
              <a:rPr lang="en-IN" sz="2000" dirty="0">
                <a:latin typeface="Calibri" panose="020F0502020204030204" pitchFamily="34" charset="0"/>
                <a:ea typeface="Calibri" panose="020F0502020204030204" pitchFamily="34" charset="0"/>
                <a:cs typeface="Mangal" panose="02040503050203030202" pitchFamily="18" charset="0"/>
              </a:rPr>
              <a:t>across legume genera demonstrated </a:t>
            </a:r>
            <a:r>
              <a:rPr lang="en-IN" sz="2000" dirty="0" smtClean="0">
                <a:latin typeface="Calibri" panose="020F0502020204030204" pitchFamily="34" charset="0"/>
                <a:ea typeface="Calibri" panose="020F0502020204030204" pitchFamily="34" charset="0"/>
                <a:cs typeface="Mangal" panose="02040503050203030202" pitchFamily="18" charset="0"/>
              </a:rPr>
              <a:t>the utility </a:t>
            </a:r>
            <a:r>
              <a:rPr lang="en-IN" sz="2000" dirty="0">
                <a:latin typeface="Calibri" panose="020F0502020204030204" pitchFamily="34" charset="0"/>
                <a:ea typeface="Calibri" panose="020F0502020204030204" pitchFamily="34" charset="0"/>
                <a:cs typeface="Mangal" panose="02040503050203030202" pitchFamily="18" charset="0"/>
              </a:rPr>
              <a:t>of these markers for genetic mapping, diversity analysis and genotyping.</a:t>
            </a:r>
          </a:p>
          <a:p>
            <a:pPr marL="342900" lvl="0" indent="-342900">
              <a:lnSpc>
                <a:spcPct val="107000"/>
              </a:lnSpc>
              <a:spcAft>
                <a:spcPts val="800"/>
              </a:spcAft>
              <a:buSzPts val="1000"/>
              <a:buFont typeface="Symbol" panose="05050102010706020507" pitchFamily="18" charset="2"/>
              <a:buChar char=""/>
              <a:tabLst>
                <a:tab pos="457200" algn="l"/>
              </a:tabLst>
            </a:pPr>
            <a:r>
              <a:rPr lang="en-IN" sz="2000" dirty="0">
                <a:latin typeface="Calibri" panose="020F0502020204030204" pitchFamily="34" charset="0"/>
                <a:ea typeface="Calibri" panose="020F0502020204030204" pitchFamily="34" charset="0"/>
                <a:cs typeface="Mangal" panose="02040503050203030202" pitchFamily="18" charset="0"/>
              </a:rPr>
              <a:t>New marker technology </a:t>
            </a:r>
            <a:r>
              <a:rPr lang="en-IN" sz="2000" i="1" dirty="0" err="1">
                <a:solidFill>
                  <a:srgbClr val="FF0000"/>
                </a:solidFill>
                <a:latin typeface="Calibri" panose="020F0502020204030204" pitchFamily="34" charset="0"/>
                <a:ea typeface="Calibri" panose="020F0502020204030204" pitchFamily="34" charset="0"/>
                <a:cs typeface="Mangal" panose="02040503050203030202" pitchFamily="18" charset="0"/>
              </a:rPr>
              <a:t>viz</a:t>
            </a:r>
            <a:r>
              <a:rPr lang="en-IN" sz="2000" dirty="0" err="1">
                <a:solidFill>
                  <a:srgbClr val="FF0000"/>
                </a:solidFill>
                <a:latin typeface="Calibri" panose="020F0502020204030204" pitchFamily="34" charset="0"/>
                <a:ea typeface="Calibri" panose="020F0502020204030204" pitchFamily="34" charset="0"/>
                <a:cs typeface="Mangal" panose="02040503050203030202" pitchFamily="18" charset="0"/>
              </a:rPr>
              <a:t>AFLP</a:t>
            </a:r>
            <a:r>
              <a:rPr lang="en-IN" sz="2000" dirty="0">
                <a:solidFill>
                  <a:srgbClr val="FF0000"/>
                </a:solidFill>
                <a:latin typeface="Calibri" panose="020F0502020204030204" pitchFamily="34" charset="0"/>
                <a:ea typeface="Calibri" panose="020F0502020204030204" pitchFamily="34" charset="0"/>
                <a:cs typeface="Mangal" panose="02040503050203030202" pitchFamily="18" charset="0"/>
              </a:rPr>
              <a:t>-RGA, SRAP and SRAP-RGA </a:t>
            </a:r>
            <a:r>
              <a:rPr lang="en-IN" sz="2000" dirty="0">
                <a:latin typeface="Calibri" panose="020F0502020204030204" pitchFamily="34" charset="0"/>
                <a:ea typeface="Calibri" panose="020F0502020204030204" pitchFamily="34" charset="0"/>
                <a:cs typeface="Mangal" panose="02040503050203030202" pitchFamily="18" charset="0"/>
              </a:rPr>
              <a:t>are being used for tagging genes and molecular diversity study.</a:t>
            </a:r>
          </a:p>
          <a:p>
            <a:pPr marL="342900" lvl="0" indent="-342900">
              <a:lnSpc>
                <a:spcPct val="107000"/>
              </a:lnSpc>
              <a:spcAft>
                <a:spcPts val="800"/>
              </a:spcAft>
              <a:buSzPts val="1000"/>
              <a:buFont typeface="Symbol" panose="05050102010706020507" pitchFamily="18" charset="2"/>
              <a:buChar char=""/>
              <a:tabLst>
                <a:tab pos="457200" algn="l"/>
              </a:tabLst>
            </a:pPr>
            <a:r>
              <a:rPr lang="en-IN" sz="2000" dirty="0">
                <a:latin typeface="Calibri" panose="020F0502020204030204" pitchFamily="34" charset="0"/>
                <a:ea typeface="Calibri" panose="020F0502020204030204" pitchFamily="34" charset="0"/>
                <a:cs typeface="Mangal" panose="02040503050203030202" pitchFamily="18" charset="0"/>
              </a:rPr>
              <a:t>Germplasm and cultivars of major pulse crops have been </a:t>
            </a:r>
            <a:r>
              <a:rPr lang="en-IN" sz="2000" dirty="0" err="1">
                <a:latin typeface="Calibri" panose="020F0502020204030204" pitchFamily="34" charset="0"/>
                <a:ea typeface="Calibri" panose="020F0502020204030204" pitchFamily="34" charset="0"/>
                <a:cs typeface="Mangal" panose="02040503050203030202" pitchFamily="18" charset="0"/>
              </a:rPr>
              <a:t>analyzed</a:t>
            </a:r>
            <a:r>
              <a:rPr lang="en-IN" sz="2000" dirty="0">
                <a:latin typeface="Calibri" panose="020F0502020204030204" pitchFamily="34" charset="0"/>
                <a:ea typeface="Calibri" panose="020F0502020204030204" pitchFamily="34" charset="0"/>
                <a:cs typeface="Mangal" panose="02040503050203030202" pitchFamily="18" charset="0"/>
              </a:rPr>
              <a:t> for genetic </a:t>
            </a:r>
            <a:r>
              <a:rPr lang="en-IN" sz="2000" dirty="0" smtClean="0">
                <a:latin typeface="Calibri" panose="020F0502020204030204" pitchFamily="34" charset="0"/>
                <a:ea typeface="Calibri" panose="020F0502020204030204" pitchFamily="34" charset="0"/>
                <a:cs typeface="Mangal" panose="02040503050203030202" pitchFamily="18" charset="0"/>
              </a:rPr>
              <a:t>diversity with </a:t>
            </a:r>
            <a:r>
              <a:rPr lang="en-IN" sz="2000" dirty="0">
                <a:latin typeface="Calibri" panose="020F0502020204030204" pitchFamily="34" charset="0"/>
                <a:ea typeface="Calibri" panose="020F0502020204030204" pitchFamily="34" charset="0"/>
                <a:cs typeface="Mangal" panose="02040503050203030202" pitchFamily="18" charset="0"/>
              </a:rPr>
              <a:t>molecular markers and contrasting parents have been identified for making crosses</a:t>
            </a:r>
            <a:r>
              <a:rPr lang="en-IN" sz="2000" dirty="0" smtClean="0">
                <a:latin typeface="Calibri" panose="020F0502020204030204" pitchFamily="34" charset="0"/>
                <a:ea typeface="Calibri" panose="020F0502020204030204" pitchFamily="34" charset="0"/>
                <a:cs typeface="Mangal" panose="02040503050203030202" pitchFamily="18" charset="0"/>
              </a:rPr>
              <a:t>.</a:t>
            </a:r>
            <a:endParaRPr lang="en-IN" sz="2000" dirty="0">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89094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85634604"/>
              </p:ext>
            </p:extLst>
          </p:nvPr>
        </p:nvGraphicFramePr>
        <p:xfrm>
          <a:off x="685800" y="3629"/>
          <a:ext cx="6400800" cy="6825395"/>
        </p:xfrm>
        <a:graphic>
          <a:graphicData uri="http://schemas.openxmlformats.org/drawingml/2006/table">
            <a:tbl>
              <a:tblPr/>
              <a:tblGrid>
                <a:gridCol w="800100">
                  <a:extLst>
                    <a:ext uri="{9D8B030D-6E8A-4147-A177-3AD203B41FA5}">
                      <a16:colId xmlns:a16="http://schemas.microsoft.com/office/drawing/2014/main" val="20000"/>
                    </a:ext>
                  </a:extLst>
                </a:gridCol>
                <a:gridCol w="800100">
                  <a:extLst>
                    <a:ext uri="{9D8B030D-6E8A-4147-A177-3AD203B41FA5}">
                      <a16:colId xmlns:a16="http://schemas.microsoft.com/office/drawing/2014/main" val="20001"/>
                    </a:ext>
                  </a:extLst>
                </a:gridCol>
                <a:gridCol w="800100">
                  <a:extLst>
                    <a:ext uri="{9D8B030D-6E8A-4147-A177-3AD203B41FA5}">
                      <a16:colId xmlns:a16="http://schemas.microsoft.com/office/drawing/2014/main" val="20002"/>
                    </a:ext>
                  </a:extLst>
                </a:gridCol>
                <a:gridCol w="800100">
                  <a:extLst>
                    <a:ext uri="{9D8B030D-6E8A-4147-A177-3AD203B41FA5}">
                      <a16:colId xmlns:a16="http://schemas.microsoft.com/office/drawing/2014/main" val="20003"/>
                    </a:ext>
                  </a:extLst>
                </a:gridCol>
                <a:gridCol w="800100">
                  <a:extLst>
                    <a:ext uri="{9D8B030D-6E8A-4147-A177-3AD203B41FA5}">
                      <a16:colId xmlns:a16="http://schemas.microsoft.com/office/drawing/2014/main" val="20004"/>
                    </a:ext>
                  </a:extLst>
                </a:gridCol>
                <a:gridCol w="800100">
                  <a:extLst>
                    <a:ext uri="{9D8B030D-6E8A-4147-A177-3AD203B41FA5}">
                      <a16:colId xmlns:a16="http://schemas.microsoft.com/office/drawing/2014/main" val="20005"/>
                    </a:ext>
                  </a:extLst>
                </a:gridCol>
                <a:gridCol w="800100">
                  <a:extLst>
                    <a:ext uri="{9D8B030D-6E8A-4147-A177-3AD203B41FA5}">
                      <a16:colId xmlns:a16="http://schemas.microsoft.com/office/drawing/2014/main" val="20006"/>
                    </a:ext>
                  </a:extLst>
                </a:gridCol>
                <a:gridCol w="800100">
                  <a:extLst>
                    <a:ext uri="{9D8B030D-6E8A-4147-A177-3AD203B41FA5}">
                      <a16:colId xmlns:a16="http://schemas.microsoft.com/office/drawing/2014/main" val="20007"/>
                    </a:ext>
                  </a:extLst>
                </a:gridCol>
              </a:tblGrid>
              <a:tr h="638532">
                <a:tc>
                  <a:txBody>
                    <a:bodyPr/>
                    <a:lstStyle/>
                    <a:p>
                      <a:pPr algn="ctr"/>
                      <a:r>
                        <a:rPr lang="en-IN" sz="1100">
                          <a:effectLst/>
                        </a:rPr>
                        <a:t>Crop</a:t>
                      </a:r>
                    </a:p>
                  </a:txBody>
                  <a:tcPr marL="29973" marR="29973" marT="14987" marB="14987" anchor="ctr">
                    <a:lnL>
                      <a:noFill/>
                    </a:lnL>
                    <a:lnR>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IN" sz="1100">
                          <a:effectLst/>
                        </a:rPr>
                        <a:t>Genus</a:t>
                      </a:r>
                    </a:p>
                  </a:txBody>
                  <a:tcPr marL="29973" marR="29973" marT="14987" marB="14987" anchor="ctr">
                    <a:lnL>
                      <a:noFill/>
                    </a:lnL>
                    <a:lnR>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IN" sz="1100">
                          <a:effectLst/>
                        </a:rPr>
                        <a:t>Species</a:t>
                      </a:r>
                    </a:p>
                  </a:txBody>
                  <a:tcPr marL="29973" marR="29973" marT="14987" marB="14987" anchor="ctr">
                    <a:lnL>
                      <a:noFill/>
                    </a:lnL>
                    <a:lnR>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IN" sz="1100">
                          <a:effectLst/>
                        </a:rPr>
                        <a:t>Germplasm</a:t>
                      </a:r>
                    </a:p>
                  </a:txBody>
                  <a:tcPr marL="29973" marR="29973" marT="14987" marB="14987" anchor="ctr">
                    <a:lnL>
                      <a:noFill/>
                    </a:lnL>
                    <a:lnR>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IN" sz="1100">
                          <a:effectLst/>
                        </a:rPr>
                        <a:t>Assembled Genome Size (Mb)</a:t>
                      </a:r>
                    </a:p>
                  </a:txBody>
                  <a:tcPr marL="29973" marR="29973" marT="14987" marB="14987" anchor="ctr">
                    <a:lnL>
                      <a:noFill/>
                    </a:lnL>
                    <a:lnR>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IN" sz="1100">
                          <a:effectLst/>
                        </a:rPr>
                        <a:t>Predicted Genome Size (Mb)</a:t>
                      </a:r>
                    </a:p>
                  </a:txBody>
                  <a:tcPr marL="29973" marR="29973" marT="14987" marB="14987" anchor="ctr">
                    <a:lnL>
                      <a:noFill/>
                    </a:lnL>
                    <a:lnR>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IN" sz="1100">
                          <a:effectLst/>
                        </a:rPr>
                        <a:t>Available Database(s) *</a:t>
                      </a:r>
                    </a:p>
                  </a:txBody>
                  <a:tcPr marL="29973" marR="29973" marT="14987" marB="14987" anchor="ctr">
                    <a:lnL>
                      <a:noFill/>
                    </a:lnL>
                    <a:lnR>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r>
                        <a:rPr lang="en-IN" sz="1100">
                          <a:effectLst/>
                        </a:rPr>
                        <a:t>Reference</a:t>
                      </a:r>
                    </a:p>
                  </a:txBody>
                  <a:tcPr marL="29973" marR="29973" marT="14987" marB="14987" anchor="ctr">
                    <a:lnL>
                      <a:noFill/>
                    </a:lnL>
                    <a:lnR>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518683">
                <a:tc>
                  <a:txBody>
                    <a:bodyPr/>
                    <a:lstStyle/>
                    <a:p>
                      <a:pPr algn="ctr"/>
                      <a:r>
                        <a:rPr lang="en-IN" sz="1100"/>
                        <a:t>Soybean</a:t>
                      </a:r>
                    </a:p>
                  </a:txBody>
                  <a:tcPr marL="29973" marR="29973" marT="14987" marB="14987" anchor="ctr">
                    <a:lnL>
                      <a:noFill/>
                    </a:lnL>
                    <a:lnR>
                      <a:noFill/>
                    </a:lnR>
                    <a:lnT w="9525" cap="flat" cmpd="sng" algn="ctr">
                      <a:solidFill>
                        <a:schemeClr val="bg1"/>
                      </a:solidFill>
                      <a:prstDash val="solid"/>
                      <a:round/>
                      <a:headEnd type="none" w="med" len="med"/>
                      <a:tailEnd type="none" w="med" len="med"/>
                    </a:lnT>
                    <a:lnB>
                      <a:noFill/>
                    </a:lnB>
                  </a:tcPr>
                </a:tc>
                <a:tc>
                  <a:txBody>
                    <a:bodyPr/>
                    <a:lstStyle/>
                    <a:p>
                      <a:pPr algn="ctr"/>
                      <a:r>
                        <a:rPr lang="en-IN" sz="1100" i="1"/>
                        <a:t>Glycine</a:t>
                      </a:r>
                      <a:endParaRPr lang="en-IN" sz="1100"/>
                    </a:p>
                  </a:txBody>
                  <a:tcPr marL="29973" marR="29973" marT="14987" marB="14987" anchor="ctr">
                    <a:lnL>
                      <a:noFill/>
                    </a:lnL>
                    <a:lnR>
                      <a:noFill/>
                    </a:lnR>
                    <a:lnT w="9525" cap="flat" cmpd="sng" algn="ctr">
                      <a:solidFill>
                        <a:schemeClr val="bg1"/>
                      </a:solidFill>
                      <a:prstDash val="solid"/>
                      <a:round/>
                      <a:headEnd type="none" w="med" len="med"/>
                      <a:tailEnd type="none" w="med" len="med"/>
                    </a:lnT>
                    <a:lnB>
                      <a:noFill/>
                    </a:lnB>
                  </a:tcPr>
                </a:tc>
                <a:tc>
                  <a:txBody>
                    <a:bodyPr/>
                    <a:lstStyle/>
                    <a:p>
                      <a:pPr algn="ctr"/>
                      <a:r>
                        <a:rPr lang="en-IN" sz="1100" i="1"/>
                        <a:t>max</a:t>
                      </a:r>
                      <a:endParaRPr lang="en-IN" sz="1100"/>
                    </a:p>
                  </a:txBody>
                  <a:tcPr marL="29973" marR="29973" marT="14987" marB="14987" anchor="ctr">
                    <a:lnL>
                      <a:noFill/>
                    </a:lnL>
                    <a:lnR>
                      <a:noFill/>
                    </a:lnR>
                    <a:lnT w="9525" cap="flat" cmpd="sng" algn="ctr">
                      <a:solidFill>
                        <a:schemeClr val="bg1"/>
                      </a:solidFill>
                      <a:prstDash val="solid"/>
                      <a:round/>
                      <a:headEnd type="none" w="med" len="med"/>
                      <a:tailEnd type="none" w="med" len="med"/>
                    </a:lnT>
                    <a:lnB>
                      <a:noFill/>
                    </a:lnB>
                  </a:tcPr>
                </a:tc>
                <a:tc>
                  <a:txBody>
                    <a:bodyPr/>
                    <a:lstStyle/>
                    <a:p>
                      <a:pPr algn="ctr"/>
                      <a:r>
                        <a:rPr lang="en-IN" sz="1100"/>
                        <a:t>Cultivated (William 82)</a:t>
                      </a:r>
                    </a:p>
                  </a:txBody>
                  <a:tcPr marL="29973" marR="29973" marT="14987" marB="14987" anchor="ctr">
                    <a:lnL>
                      <a:noFill/>
                    </a:lnL>
                    <a:lnR>
                      <a:noFill/>
                    </a:lnR>
                    <a:lnT w="9525" cap="flat" cmpd="sng" algn="ctr">
                      <a:solidFill>
                        <a:schemeClr val="bg1"/>
                      </a:solidFill>
                      <a:prstDash val="solid"/>
                      <a:round/>
                      <a:headEnd type="none" w="med" len="med"/>
                      <a:tailEnd type="none" w="med" len="med"/>
                    </a:lnT>
                    <a:lnB>
                      <a:noFill/>
                    </a:lnB>
                  </a:tcPr>
                </a:tc>
                <a:tc>
                  <a:txBody>
                    <a:bodyPr/>
                    <a:lstStyle/>
                    <a:p>
                      <a:pPr algn="ctr"/>
                      <a:r>
                        <a:rPr lang="en-IN" sz="1100"/>
                        <a:t>950</a:t>
                      </a:r>
                    </a:p>
                  </a:txBody>
                  <a:tcPr marL="29973" marR="29973" marT="14987" marB="14987" anchor="ctr">
                    <a:lnL>
                      <a:noFill/>
                    </a:lnL>
                    <a:lnR>
                      <a:noFill/>
                    </a:lnR>
                    <a:lnT w="9525" cap="flat" cmpd="sng" algn="ctr">
                      <a:solidFill>
                        <a:schemeClr val="bg1"/>
                      </a:solidFill>
                      <a:prstDash val="solid"/>
                      <a:round/>
                      <a:headEnd type="none" w="med" len="med"/>
                      <a:tailEnd type="none" w="med" len="med"/>
                    </a:lnT>
                    <a:lnB>
                      <a:noFill/>
                    </a:lnB>
                  </a:tcPr>
                </a:tc>
                <a:tc>
                  <a:txBody>
                    <a:bodyPr/>
                    <a:lstStyle/>
                    <a:p>
                      <a:pPr algn="ctr"/>
                      <a:r>
                        <a:rPr lang="en-IN" sz="1100"/>
                        <a:t>1115</a:t>
                      </a:r>
                    </a:p>
                  </a:txBody>
                  <a:tcPr marL="29973" marR="29973" marT="14987" marB="14987" anchor="ctr">
                    <a:lnL>
                      <a:noFill/>
                    </a:lnL>
                    <a:lnR>
                      <a:noFill/>
                    </a:lnR>
                    <a:lnT w="9525" cap="flat" cmpd="sng" algn="ctr">
                      <a:solidFill>
                        <a:schemeClr val="bg1"/>
                      </a:solidFill>
                      <a:prstDash val="solid"/>
                      <a:round/>
                      <a:headEnd type="none" w="med" len="med"/>
                      <a:tailEnd type="none" w="med" len="med"/>
                    </a:lnT>
                    <a:lnB>
                      <a:noFill/>
                    </a:lnB>
                  </a:tcPr>
                </a:tc>
                <a:tc>
                  <a:txBody>
                    <a:bodyPr/>
                    <a:lstStyle/>
                    <a:p>
                      <a:pPr algn="ctr"/>
                      <a:r>
                        <a:rPr lang="en-IN" sz="1100"/>
                        <a:t>1, 2</a:t>
                      </a:r>
                    </a:p>
                  </a:txBody>
                  <a:tcPr marL="29973" marR="29973" marT="14987" marB="14987" anchor="ctr">
                    <a:lnL>
                      <a:noFill/>
                    </a:lnL>
                    <a:lnR>
                      <a:noFill/>
                    </a:lnR>
                    <a:lnT w="9525" cap="flat" cmpd="sng" algn="ctr">
                      <a:solidFill>
                        <a:schemeClr val="bg1"/>
                      </a:solidFill>
                      <a:prstDash val="solid"/>
                      <a:round/>
                      <a:headEnd type="none" w="med" len="med"/>
                      <a:tailEnd type="none" w="med" len="med"/>
                    </a:lnT>
                    <a:lnB>
                      <a:noFill/>
                    </a:lnB>
                  </a:tcPr>
                </a:tc>
                <a:tc>
                  <a:txBody>
                    <a:bodyPr/>
                    <a:lstStyle/>
                    <a:p>
                      <a:pPr algn="ctr"/>
                      <a:r>
                        <a:rPr lang="en-IN" sz="1100"/>
                        <a:t>[</a:t>
                      </a:r>
                      <a:r>
                        <a:rPr lang="en-IN" sz="1100">
                          <a:hlinkClick r:id="rId2"/>
                        </a:rPr>
                        <a:t>65</a:t>
                      </a:r>
                      <a:r>
                        <a:rPr lang="en-IN" sz="1100"/>
                        <a:t>]</a:t>
                      </a:r>
                    </a:p>
                  </a:txBody>
                  <a:tcPr marL="29973" marR="29973" marT="14987" marB="14987" anchor="ctr">
                    <a:lnL>
                      <a:noFill/>
                    </a:lnL>
                    <a:lnR>
                      <a:noFill/>
                    </a:lnR>
                    <a:lnT w="9525" cap="flat" cmpd="sng" algn="ctr">
                      <a:solidFill>
                        <a:schemeClr val="bg1"/>
                      </a:solidFill>
                      <a:prstDash val="solid"/>
                      <a:round/>
                      <a:headEnd type="none" w="med" len="med"/>
                      <a:tailEnd type="none" w="med" len="med"/>
                    </a:lnT>
                    <a:lnB>
                      <a:noFill/>
                    </a:lnB>
                  </a:tcPr>
                </a:tc>
                <a:extLst>
                  <a:ext uri="{0D108BD9-81ED-4DB2-BD59-A6C34878D82A}">
                    <a16:rowId xmlns:a16="http://schemas.microsoft.com/office/drawing/2014/main" val="10001"/>
                  </a:ext>
                </a:extLst>
              </a:tr>
              <a:tr h="159135">
                <a:tc>
                  <a:txBody>
                    <a:bodyPr/>
                    <a:lstStyle/>
                    <a:p>
                      <a:pPr algn="ctr"/>
                      <a:r>
                        <a:rPr lang="en-IN" sz="1100"/>
                        <a:t>Soybean</a:t>
                      </a:r>
                    </a:p>
                  </a:txBody>
                  <a:tcPr marL="29973" marR="29973" marT="14987" marB="14987" anchor="ctr">
                    <a:lnL>
                      <a:noFill/>
                    </a:lnL>
                    <a:lnR>
                      <a:noFill/>
                    </a:lnR>
                    <a:lnT>
                      <a:noFill/>
                    </a:lnT>
                    <a:lnB>
                      <a:noFill/>
                    </a:lnB>
                  </a:tcPr>
                </a:tc>
                <a:tc>
                  <a:txBody>
                    <a:bodyPr/>
                    <a:lstStyle/>
                    <a:p>
                      <a:pPr algn="ctr"/>
                      <a:r>
                        <a:rPr lang="en-IN" sz="1100" i="1"/>
                        <a:t>Glycine</a:t>
                      </a:r>
                      <a:endParaRPr lang="en-IN" sz="1100"/>
                    </a:p>
                  </a:txBody>
                  <a:tcPr marL="29973" marR="29973" marT="14987" marB="14987" anchor="ctr">
                    <a:lnL>
                      <a:noFill/>
                    </a:lnL>
                    <a:lnR>
                      <a:noFill/>
                    </a:lnR>
                    <a:lnT>
                      <a:noFill/>
                    </a:lnT>
                    <a:lnB>
                      <a:noFill/>
                    </a:lnB>
                  </a:tcPr>
                </a:tc>
                <a:tc>
                  <a:txBody>
                    <a:bodyPr/>
                    <a:lstStyle/>
                    <a:p>
                      <a:pPr algn="ctr"/>
                      <a:r>
                        <a:rPr lang="en-IN" sz="1100" i="1"/>
                        <a:t>soja</a:t>
                      </a:r>
                      <a:endParaRPr lang="en-IN" sz="1100"/>
                    </a:p>
                  </a:txBody>
                  <a:tcPr marL="29973" marR="29973" marT="14987" marB="14987" anchor="ctr">
                    <a:lnL>
                      <a:noFill/>
                    </a:lnL>
                    <a:lnR>
                      <a:noFill/>
                    </a:lnR>
                    <a:lnT>
                      <a:noFill/>
                    </a:lnT>
                    <a:lnB>
                      <a:noFill/>
                    </a:lnB>
                  </a:tcPr>
                </a:tc>
                <a:tc>
                  <a:txBody>
                    <a:bodyPr/>
                    <a:lstStyle/>
                    <a:p>
                      <a:pPr algn="ctr"/>
                      <a:r>
                        <a:rPr lang="en-IN" sz="1100"/>
                        <a:t>Wild</a:t>
                      </a:r>
                    </a:p>
                  </a:txBody>
                  <a:tcPr marL="29973" marR="29973" marT="14987" marB="14987" anchor="ctr">
                    <a:lnL>
                      <a:noFill/>
                    </a:lnL>
                    <a:lnR>
                      <a:noFill/>
                    </a:lnR>
                    <a:lnT>
                      <a:noFill/>
                    </a:lnT>
                    <a:lnB>
                      <a:noFill/>
                    </a:lnB>
                  </a:tcPr>
                </a:tc>
                <a:tc>
                  <a:txBody>
                    <a:bodyPr/>
                    <a:lstStyle/>
                    <a:p>
                      <a:pPr algn="ctr"/>
                      <a:r>
                        <a:rPr lang="en-IN" sz="1100"/>
                        <a:t>868</a:t>
                      </a:r>
                    </a:p>
                  </a:txBody>
                  <a:tcPr marL="29973" marR="29973" marT="14987" marB="14987" anchor="ctr">
                    <a:lnL>
                      <a:noFill/>
                    </a:lnL>
                    <a:lnR>
                      <a:noFill/>
                    </a:lnR>
                    <a:lnT>
                      <a:noFill/>
                    </a:lnT>
                    <a:lnB>
                      <a:noFill/>
                    </a:lnB>
                  </a:tcPr>
                </a:tc>
                <a:tc>
                  <a:txBody>
                    <a:bodyPr/>
                    <a:lstStyle/>
                    <a:p>
                      <a:pPr algn="ctr"/>
                      <a:r>
                        <a:rPr lang="en-IN" sz="1100"/>
                        <a:t>1170</a:t>
                      </a:r>
                    </a:p>
                  </a:txBody>
                  <a:tcPr marL="29973" marR="29973" marT="14987" marB="14987" anchor="ctr">
                    <a:lnL>
                      <a:noFill/>
                    </a:lnL>
                    <a:lnR>
                      <a:noFill/>
                    </a:lnR>
                    <a:lnT>
                      <a:noFill/>
                    </a:lnT>
                    <a:lnB>
                      <a:noFill/>
                    </a:lnB>
                  </a:tcPr>
                </a:tc>
                <a:tc>
                  <a:txBody>
                    <a:bodyPr/>
                    <a:lstStyle/>
                    <a:p>
                      <a:pPr algn="ctr"/>
                      <a:endParaRPr lang="en-IN" sz="1100"/>
                    </a:p>
                  </a:txBody>
                  <a:tcPr marL="29973" marR="29973" marT="14987" marB="14987" anchor="ctr">
                    <a:lnL>
                      <a:noFill/>
                    </a:lnL>
                    <a:lnR>
                      <a:noFill/>
                    </a:lnR>
                    <a:lnT>
                      <a:noFill/>
                    </a:lnT>
                    <a:lnB>
                      <a:noFill/>
                    </a:lnB>
                  </a:tcPr>
                </a:tc>
                <a:tc>
                  <a:txBody>
                    <a:bodyPr/>
                    <a:lstStyle/>
                    <a:p>
                      <a:pPr algn="ctr"/>
                      <a:r>
                        <a:rPr lang="en-IN" sz="1100"/>
                        <a:t>[</a:t>
                      </a:r>
                      <a:r>
                        <a:rPr lang="en-IN" sz="1100">
                          <a:hlinkClick r:id="rId2"/>
                        </a:rPr>
                        <a:t>66</a:t>
                      </a:r>
                      <a:r>
                        <a:rPr lang="en-IN" sz="1100"/>
                        <a:t>]</a:t>
                      </a:r>
                    </a:p>
                  </a:txBody>
                  <a:tcPr marL="29973" marR="29973" marT="14987" marB="14987" anchor="ctr">
                    <a:lnL>
                      <a:noFill/>
                    </a:lnL>
                    <a:lnR>
                      <a:noFill/>
                    </a:lnR>
                    <a:lnT>
                      <a:noFill/>
                    </a:lnT>
                    <a:lnB>
                      <a:noFill/>
                    </a:lnB>
                  </a:tcPr>
                </a:tc>
                <a:extLst>
                  <a:ext uri="{0D108BD9-81ED-4DB2-BD59-A6C34878D82A}">
                    <a16:rowId xmlns:a16="http://schemas.microsoft.com/office/drawing/2014/main" val="10002"/>
                  </a:ext>
                </a:extLst>
              </a:tr>
              <a:tr h="278985">
                <a:tc>
                  <a:txBody>
                    <a:bodyPr/>
                    <a:lstStyle/>
                    <a:p>
                      <a:pPr algn="ctr"/>
                      <a:r>
                        <a:rPr lang="en-IN" sz="1100"/>
                        <a:t>Soybean</a:t>
                      </a:r>
                    </a:p>
                  </a:txBody>
                  <a:tcPr marL="29973" marR="29973" marT="14987" marB="14987" anchor="ctr">
                    <a:lnL>
                      <a:noFill/>
                    </a:lnL>
                    <a:lnR>
                      <a:noFill/>
                    </a:lnR>
                    <a:lnT>
                      <a:noFill/>
                    </a:lnT>
                    <a:lnB>
                      <a:noFill/>
                    </a:lnB>
                  </a:tcPr>
                </a:tc>
                <a:tc>
                  <a:txBody>
                    <a:bodyPr/>
                    <a:lstStyle/>
                    <a:p>
                      <a:pPr algn="ctr"/>
                      <a:r>
                        <a:rPr lang="en-IN" sz="1100" i="1"/>
                        <a:t>Glycine</a:t>
                      </a:r>
                      <a:endParaRPr lang="en-IN" sz="1100"/>
                    </a:p>
                  </a:txBody>
                  <a:tcPr marL="29973" marR="29973" marT="14987" marB="14987" anchor="ctr">
                    <a:lnL>
                      <a:noFill/>
                    </a:lnL>
                    <a:lnR>
                      <a:noFill/>
                    </a:lnR>
                    <a:lnT>
                      <a:noFill/>
                    </a:lnT>
                    <a:lnB>
                      <a:noFill/>
                    </a:lnB>
                  </a:tcPr>
                </a:tc>
                <a:tc>
                  <a:txBody>
                    <a:bodyPr/>
                    <a:lstStyle/>
                    <a:p>
                      <a:pPr algn="ctr"/>
                      <a:r>
                        <a:rPr lang="en-IN" sz="1100" i="1"/>
                        <a:t>soja</a:t>
                      </a:r>
                      <a:endParaRPr lang="en-IN" sz="1100"/>
                    </a:p>
                  </a:txBody>
                  <a:tcPr marL="29973" marR="29973" marT="14987" marB="14987" anchor="ctr">
                    <a:lnL>
                      <a:noFill/>
                    </a:lnL>
                    <a:lnR>
                      <a:noFill/>
                    </a:lnR>
                    <a:lnT>
                      <a:noFill/>
                    </a:lnT>
                    <a:lnB>
                      <a:noFill/>
                    </a:lnB>
                  </a:tcPr>
                </a:tc>
                <a:tc>
                  <a:txBody>
                    <a:bodyPr/>
                    <a:lstStyle/>
                    <a:p>
                      <a:pPr algn="ctr"/>
                      <a:r>
                        <a:rPr lang="en-IN" sz="1100"/>
                        <a:t>Wild</a:t>
                      </a:r>
                    </a:p>
                  </a:txBody>
                  <a:tcPr marL="29973" marR="29973" marT="14987" marB="14987" anchor="ctr">
                    <a:lnL>
                      <a:noFill/>
                    </a:lnL>
                    <a:lnR>
                      <a:noFill/>
                    </a:lnR>
                    <a:lnT>
                      <a:noFill/>
                    </a:lnT>
                    <a:lnB>
                      <a:noFill/>
                    </a:lnB>
                  </a:tcPr>
                </a:tc>
                <a:tc>
                  <a:txBody>
                    <a:bodyPr/>
                    <a:lstStyle/>
                    <a:p>
                      <a:pPr algn="ctr"/>
                      <a:r>
                        <a:rPr lang="en-IN" sz="1100"/>
                        <a:t>813–985</a:t>
                      </a:r>
                    </a:p>
                  </a:txBody>
                  <a:tcPr marL="29973" marR="29973" marT="14987" marB="14987" anchor="ctr">
                    <a:lnL>
                      <a:noFill/>
                    </a:lnL>
                    <a:lnR>
                      <a:noFill/>
                    </a:lnR>
                    <a:lnT>
                      <a:noFill/>
                    </a:lnT>
                    <a:lnB>
                      <a:noFill/>
                    </a:lnB>
                  </a:tcPr>
                </a:tc>
                <a:tc>
                  <a:txBody>
                    <a:bodyPr/>
                    <a:lstStyle/>
                    <a:p>
                      <a:pPr algn="ctr"/>
                      <a:r>
                        <a:rPr lang="en-IN" sz="1100"/>
                        <a:t>889–1118</a:t>
                      </a:r>
                    </a:p>
                  </a:txBody>
                  <a:tcPr marL="29973" marR="29973" marT="14987" marB="14987" anchor="ctr">
                    <a:lnL>
                      <a:noFill/>
                    </a:lnL>
                    <a:lnR>
                      <a:noFill/>
                    </a:lnR>
                    <a:lnT>
                      <a:noFill/>
                    </a:lnT>
                    <a:lnB>
                      <a:noFill/>
                    </a:lnB>
                  </a:tcPr>
                </a:tc>
                <a:tc>
                  <a:txBody>
                    <a:bodyPr/>
                    <a:lstStyle/>
                    <a:p>
                      <a:pPr algn="ctr"/>
                      <a:endParaRPr lang="en-IN" sz="1100"/>
                    </a:p>
                  </a:txBody>
                  <a:tcPr marL="29973" marR="29973" marT="14987" marB="14987" anchor="ctr">
                    <a:lnL>
                      <a:noFill/>
                    </a:lnL>
                    <a:lnR>
                      <a:noFill/>
                    </a:lnR>
                    <a:lnT>
                      <a:noFill/>
                    </a:lnT>
                    <a:lnB>
                      <a:noFill/>
                    </a:lnB>
                  </a:tcPr>
                </a:tc>
                <a:tc>
                  <a:txBody>
                    <a:bodyPr/>
                    <a:lstStyle/>
                    <a:p>
                      <a:pPr algn="ctr"/>
                      <a:r>
                        <a:rPr lang="en-IN" sz="1100"/>
                        <a:t>[</a:t>
                      </a:r>
                      <a:r>
                        <a:rPr lang="en-IN" sz="1100">
                          <a:hlinkClick r:id="rId2"/>
                        </a:rPr>
                        <a:t>67</a:t>
                      </a:r>
                      <a:r>
                        <a:rPr lang="en-IN" sz="1100"/>
                        <a:t>]</a:t>
                      </a:r>
                    </a:p>
                  </a:txBody>
                  <a:tcPr marL="29973" marR="29973" marT="14987" marB="14987" anchor="ctr">
                    <a:lnL>
                      <a:noFill/>
                    </a:lnL>
                    <a:lnR>
                      <a:noFill/>
                    </a:lnR>
                    <a:lnT>
                      <a:noFill/>
                    </a:lnT>
                    <a:lnB>
                      <a:noFill/>
                    </a:lnB>
                  </a:tcPr>
                </a:tc>
                <a:extLst>
                  <a:ext uri="{0D108BD9-81ED-4DB2-BD59-A6C34878D82A}">
                    <a16:rowId xmlns:a16="http://schemas.microsoft.com/office/drawing/2014/main" val="10003"/>
                  </a:ext>
                </a:extLst>
              </a:tr>
              <a:tr h="278985">
                <a:tc>
                  <a:txBody>
                    <a:bodyPr/>
                    <a:lstStyle/>
                    <a:p>
                      <a:pPr algn="ctr"/>
                      <a:r>
                        <a:rPr lang="en-IN" sz="1100"/>
                        <a:t>Peanut</a:t>
                      </a:r>
                    </a:p>
                  </a:txBody>
                  <a:tcPr marL="29973" marR="29973" marT="14987" marB="14987" anchor="ctr">
                    <a:lnL>
                      <a:noFill/>
                    </a:lnL>
                    <a:lnR>
                      <a:noFill/>
                    </a:lnR>
                    <a:lnT>
                      <a:noFill/>
                    </a:lnT>
                    <a:lnB>
                      <a:noFill/>
                    </a:lnB>
                  </a:tcPr>
                </a:tc>
                <a:tc>
                  <a:txBody>
                    <a:bodyPr/>
                    <a:lstStyle/>
                    <a:p>
                      <a:pPr algn="ctr"/>
                      <a:r>
                        <a:rPr lang="en-IN" sz="1100" i="1"/>
                        <a:t>Arachis</a:t>
                      </a:r>
                      <a:endParaRPr lang="en-IN" sz="1100"/>
                    </a:p>
                  </a:txBody>
                  <a:tcPr marL="29973" marR="29973" marT="14987" marB="14987" anchor="ctr">
                    <a:lnL>
                      <a:noFill/>
                    </a:lnL>
                    <a:lnR>
                      <a:noFill/>
                    </a:lnR>
                    <a:lnT>
                      <a:noFill/>
                    </a:lnT>
                    <a:lnB>
                      <a:noFill/>
                    </a:lnB>
                  </a:tcPr>
                </a:tc>
                <a:tc>
                  <a:txBody>
                    <a:bodyPr/>
                    <a:lstStyle/>
                    <a:p>
                      <a:pPr algn="ctr"/>
                      <a:r>
                        <a:rPr lang="en-IN" sz="1100" i="1"/>
                        <a:t>duranensis</a:t>
                      </a:r>
                      <a:endParaRPr lang="en-IN" sz="1100"/>
                    </a:p>
                  </a:txBody>
                  <a:tcPr marL="29973" marR="29973" marT="14987" marB="14987" anchor="ctr">
                    <a:lnL>
                      <a:noFill/>
                    </a:lnL>
                    <a:lnR>
                      <a:noFill/>
                    </a:lnR>
                    <a:lnT>
                      <a:noFill/>
                    </a:lnT>
                    <a:lnB>
                      <a:noFill/>
                    </a:lnB>
                  </a:tcPr>
                </a:tc>
                <a:tc>
                  <a:txBody>
                    <a:bodyPr/>
                    <a:lstStyle/>
                    <a:p>
                      <a:pPr algn="ctr"/>
                      <a:r>
                        <a:rPr lang="en-IN" sz="1100"/>
                        <a:t>Wild</a:t>
                      </a:r>
                    </a:p>
                  </a:txBody>
                  <a:tcPr marL="29973" marR="29973" marT="14987" marB="14987" anchor="ctr">
                    <a:lnL>
                      <a:noFill/>
                    </a:lnL>
                    <a:lnR>
                      <a:noFill/>
                    </a:lnR>
                    <a:lnT>
                      <a:noFill/>
                    </a:lnT>
                    <a:lnB>
                      <a:noFill/>
                    </a:lnB>
                  </a:tcPr>
                </a:tc>
                <a:tc>
                  <a:txBody>
                    <a:bodyPr/>
                    <a:lstStyle/>
                    <a:p>
                      <a:pPr algn="ctr"/>
                      <a:r>
                        <a:rPr lang="en-IN" sz="1100"/>
                        <a:t>1211</a:t>
                      </a:r>
                    </a:p>
                  </a:txBody>
                  <a:tcPr marL="29973" marR="29973" marT="14987" marB="14987" anchor="ctr">
                    <a:lnL>
                      <a:noFill/>
                    </a:lnL>
                    <a:lnR>
                      <a:noFill/>
                    </a:lnR>
                    <a:lnT>
                      <a:noFill/>
                    </a:lnT>
                    <a:lnB>
                      <a:noFill/>
                    </a:lnB>
                  </a:tcPr>
                </a:tc>
                <a:tc>
                  <a:txBody>
                    <a:bodyPr/>
                    <a:lstStyle/>
                    <a:p>
                      <a:pPr algn="ctr"/>
                      <a:r>
                        <a:rPr lang="en-IN" sz="1100"/>
                        <a:t>1250</a:t>
                      </a:r>
                    </a:p>
                  </a:txBody>
                  <a:tcPr marL="29973" marR="29973" marT="14987" marB="14987" anchor="ctr">
                    <a:lnL>
                      <a:noFill/>
                    </a:lnL>
                    <a:lnR>
                      <a:noFill/>
                    </a:lnR>
                    <a:lnT>
                      <a:noFill/>
                    </a:lnT>
                    <a:lnB>
                      <a:noFill/>
                    </a:lnB>
                  </a:tcPr>
                </a:tc>
                <a:tc>
                  <a:txBody>
                    <a:bodyPr/>
                    <a:lstStyle/>
                    <a:p>
                      <a:pPr algn="ctr"/>
                      <a:r>
                        <a:rPr lang="en-IN" sz="1100"/>
                        <a:t>3</a:t>
                      </a:r>
                    </a:p>
                  </a:txBody>
                  <a:tcPr marL="29973" marR="29973" marT="14987" marB="14987" anchor="ctr">
                    <a:lnL>
                      <a:noFill/>
                    </a:lnL>
                    <a:lnR>
                      <a:noFill/>
                    </a:lnR>
                    <a:lnT>
                      <a:noFill/>
                    </a:lnT>
                    <a:lnB>
                      <a:noFill/>
                    </a:lnB>
                  </a:tcPr>
                </a:tc>
                <a:tc>
                  <a:txBody>
                    <a:bodyPr/>
                    <a:lstStyle/>
                    <a:p>
                      <a:pPr algn="ctr"/>
                      <a:r>
                        <a:rPr lang="en-IN" sz="1100"/>
                        <a:t>[</a:t>
                      </a:r>
                      <a:r>
                        <a:rPr lang="en-IN" sz="1100">
                          <a:hlinkClick r:id="rId2"/>
                        </a:rPr>
                        <a:t>28</a:t>
                      </a:r>
                      <a:r>
                        <a:rPr lang="en-IN" sz="1100"/>
                        <a:t>]</a:t>
                      </a:r>
                    </a:p>
                  </a:txBody>
                  <a:tcPr marL="29973" marR="29973" marT="14987" marB="14987" anchor="ctr">
                    <a:lnL>
                      <a:noFill/>
                    </a:lnL>
                    <a:lnR>
                      <a:noFill/>
                    </a:lnR>
                    <a:lnT>
                      <a:noFill/>
                    </a:lnT>
                    <a:lnB>
                      <a:noFill/>
                    </a:lnB>
                  </a:tcPr>
                </a:tc>
                <a:extLst>
                  <a:ext uri="{0D108BD9-81ED-4DB2-BD59-A6C34878D82A}">
                    <a16:rowId xmlns:a16="http://schemas.microsoft.com/office/drawing/2014/main" val="10004"/>
                  </a:ext>
                </a:extLst>
              </a:tr>
              <a:tr h="159135">
                <a:tc>
                  <a:txBody>
                    <a:bodyPr/>
                    <a:lstStyle/>
                    <a:p>
                      <a:pPr algn="ctr"/>
                      <a:r>
                        <a:rPr lang="en-IN" sz="1100"/>
                        <a:t>Peanut</a:t>
                      </a:r>
                    </a:p>
                  </a:txBody>
                  <a:tcPr marL="29973" marR="29973" marT="14987" marB="14987" anchor="ctr">
                    <a:lnL>
                      <a:noFill/>
                    </a:lnL>
                    <a:lnR>
                      <a:noFill/>
                    </a:lnR>
                    <a:lnT>
                      <a:noFill/>
                    </a:lnT>
                    <a:lnB>
                      <a:noFill/>
                    </a:lnB>
                  </a:tcPr>
                </a:tc>
                <a:tc>
                  <a:txBody>
                    <a:bodyPr/>
                    <a:lstStyle/>
                    <a:p>
                      <a:pPr algn="ctr"/>
                      <a:r>
                        <a:rPr lang="en-IN" sz="1100" i="1"/>
                        <a:t>Arachis</a:t>
                      </a:r>
                      <a:endParaRPr lang="en-IN" sz="1100"/>
                    </a:p>
                  </a:txBody>
                  <a:tcPr marL="29973" marR="29973" marT="14987" marB="14987" anchor="ctr">
                    <a:lnL>
                      <a:noFill/>
                    </a:lnL>
                    <a:lnR>
                      <a:noFill/>
                    </a:lnR>
                    <a:lnT>
                      <a:noFill/>
                    </a:lnT>
                    <a:lnB>
                      <a:noFill/>
                    </a:lnB>
                  </a:tcPr>
                </a:tc>
                <a:tc>
                  <a:txBody>
                    <a:bodyPr/>
                    <a:lstStyle/>
                    <a:p>
                      <a:pPr algn="ctr"/>
                      <a:r>
                        <a:rPr lang="en-IN" sz="1100" i="1"/>
                        <a:t>ipaensis</a:t>
                      </a:r>
                      <a:endParaRPr lang="en-IN" sz="1100"/>
                    </a:p>
                  </a:txBody>
                  <a:tcPr marL="29973" marR="29973" marT="14987" marB="14987" anchor="ctr">
                    <a:lnL>
                      <a:noFill/>
                    </a:lnL>
                    <a:lnR>
                      <a:noFill/>
                    </a:lnR>
                    <a:lnT>
                      <a:noFill/>
                    </a:lnT>
                    <a:lnB>
                      <a:noFill/>
                    </a:lnB>
                  </a:tcPr>
                </a:tc>
                <a:tc>
                  <a:txBody>
                    <a:bodyPr/>
                    <a:lstStyle/>
                    <a:p>
                      <a:pPr algn="ctr"/>
                      <a:r>
                        <a:rPr lang="en-IN" sz="1100"/>
                        <a:t>Wild</a:t>
                      </a:r>
                    </a:p>
                  </a:txBody>
                  <a:tcPr marL="29973" marR="29973" marT="14987" marB="14987" anchor="ctr">
                    <a:lnL>
                      <a:noFill/>
                    </a:lnL>
                    <a:lnR>
                      <a:noFill/>
                    </a:lnR>
                    <a:lnT>
                      <a:noFill/>
                    </a:lnT>
                    <a:lnB>
                      <a:noFill/>
                    </a:lnB>
                  </a:tcPr>
                </a:tc>
                <a:tc>
                  <a:txBody>
                    <a:bodyPr/>
                    <a:lstStyle/>
                    <a:p>
                      <a:pPr algn="ctr"/>
                      <a:r>
                        <a:rPr lang="en-IN" sz="1100"/>
                        <a:t>1512</a:t>
                      </a:r>
                    </a:p>
                  </a:txBody>
                  <a:tcPr marL="29973" marR="29973" marT="14987" marB="14987" anchor="ctr">
                    <a:lnL>
                      <a:noFill/>
                    </a:lnL>
                    <a:lnR>
                      <a:noFill/>
                    </a:lnR>
                    <a:lnT>
                      <a:noFill/>
                    </a:lnT>
                    <a:lnB>
                      <a:noFill/>
                    </a:lnB>
                  </a:tcPr>
                </a:tc>
                <a:tc>
                  <a:txBody>
                    <a:bodyPr/>
                    <a:lstStyle/>
                    <a:p>
                      <a:pPr algn="ctr"/>
                      <a:r>
                        <a:rPr lang="en-IN" sz="1100"/>
                        <a:t>1560</a:t>
                      </a:r>
                    </a:p>
                  </a:txBody>
                  <a:tcPr marL="29973" marR="29973" marT="14987" marB="14987" anchor="ctr">
                    <a:lnL>
                      <a:noFill/>
                    </a:lnL>
                    <a:lnR>
                      <a:noFill/>
                    </a:lnR>
                    <a:lnT>
                      <a:noFill/>
                    </a:lnT>
                    <a:lnB>
                      <a:noFill/>
                    </a:lnB>
                  </a:tcPr>
                </a:tc>
                <a:tc>
                  <a:txBody>
                    <a:bodyPr/>
                    <a:lstStyle/>
                    <a:p>
                      <a:pPr algn="ctr"/>
                      <a:endParaRPr lang="en-IN" sz="1100"/>
                    </a:p>
                  </a:txBody>
                  <a:tcPr marL="29973" marR="29973" marT="14987" marB="14987" anchor="ctr">
                    <a:lnL>
                      <a:noFill/>
                    </a:lnL>
                    <a:lnR>
                      <a:noFill/>
                    </a:lnR>
                    <a:lnT>
                      <a:noFill/>
                    </a:lnT>
                    <a:lnB>
                      <a:noFill/>
                    </a:lnB>
                  </a:tcPr>
                </a:tc>
                <a:tc>
                  <a:txBody>
                    <a:bodyPr/>
                    <a:lstStyle/>
                    <a:p>
                      <a:pPr algn="ctr"/>
                      <a:r>
                        <a:rPr lang="en-IN" sz="1100"/>
                        <a:t>[</a:t>
                      </a:r>
                      <a:r>
                        <a:rPr lang="en-IN" sz="1100">
                          <a:hlinkClick r:id="rId2"/>
                        </a:rPr>
                        <a:t>28</a:t>
                      </a:r>
                      <a:r>
                        <a:rPr lang="en-IN" sz="1100"/>
                        <a:t>]</a:t>
                      </a:r>
                    </a:p>
                  </a:txBody>
                  <a:tcPr marL="29973" marR="29973" marT="14987" marB="14987" anchor="ctr">
                    <a:lnL>
                      <a:noFill/>
                    </a:lnL>
                    <a:lnR>
                      <a:noFill/>
                    </a:lnR>
                    <a:lnT>
                      <a:noFill/>
                    </a:lnT>
                    <a:lnB>
                      <a:noFill/>
                    </a:lnB>
                  </a:tcPr>
                </a:tc>
                <a:extLst>
                  <a:ext uri="{0D108BD9-81ED-4DB2-BD59-A6C34878D82A}">
                    <a16:rowId xmlns:a16="http://schemas.microsoft.com/office/drawing/2014/main" val="10005"/>
                  </a:ext>
                </a:extLst>
              </a:tr>
              <a:tr h="159135">
                <a:tc>
                  <a:txBody>
                    <a:bodyPr/>
                    <a:lstStyle/>
                    <a:p>
                      <a:pPr algn="ctr"/>
                      <a:r>
                        <a:rPr lang="en-IN" sz="1100"/>
                        <a:t>Pea</a:t>
                      </a:r>
                    </a:p>
                  </a:txBody>
                  <a:tcPr marL="29973" marR="29973" marT="14987" marB="14987" anchor="ctr">
                    <a:lnL>
                      <a:noFill/>
                    </a:lnL>
                    <a:lnR>
                      <a:noFill/>
                    </a:lnR>
                    <a:lnT>
                      <a:noFill/>
                    </a:lnT>
                    <a:lnB>
                      <a:noFill/>
                    </a:lnB>
                  </a:tcPr>
                </a:tc>
                <a:tc>
                  <a:txBody>
                    <a:bodyPr/>
                    <a:lstStyle/>
                    <a:p>
                      <a:pPr algn="ctr"/>
                      <a:r>
                        <a:rPr lang="en-IN" sz="1100" i="1"/>
                        <a:t>Pisum</a:t>
                      </a:r>
                      <a:endParaRPr lang="en-IN" sz="1100"/>
                    </a:p>
                  </a:txBody>
                  <a:tcPr marL="29973" marR="29973" marT="14987" marB="14987" anchor="ctr">
                    <a:lnL>
                      <a:noFill/>
                    </a:lnL>
                    <a:lnR>
                      <a:noFill/>
                    </a:lnR>
                    <a:lnT>
                      <a:noFill/>
                    </a:lnT>
                    <a:lnB>
                      <a:noFill/>
                    </a:lnB>
                  </a:tcPr>
                </a:tc>
                <a:tc>
                  <a:txBody>
                    <a:bodyPr/>
                    <a:lstStyle/>
                    <a:p>
                      <a:pPr algn="ctr"/>
                      <a:r>
                        <a:rPr lang="en-IN" sz="1100" i="1"/>
                        <a:t>sativum</a:t>
                      </a:r>
                      <a:endParaRPr lang="en-IN" sz="1100"/>
                    </a:p>
                  </a:txBody>
                  <a:tcPr marL="29973" marR="29973" marT="14987" marB="14987" anchor="ctr">
                    <a:lnL>
                      <a:noFill/>
                    </a:lnL>
                    <a:lnR>
                      <a:noFill/>
                    </a:lnR>
                    <a:lnT>
                      <a:noFill/>
                    </a:lnT>
                    <a:lnB>
                      <a:noFill/>
                    </a:lnB>
                  </a:tcPr>
                </a:tc>
                <a:tc>
                  <a:txBody>
                    <a:bodyPr/>
                    <a:lstStyle/>
                    <a:p>
                      <a:pPr algn="ctr"/>
                      <a:r>
                        <a:rPr lang="en-IN" sz="1100"/>
                        <a:t>N/D</a:t>
                      </a:r>
                    </a:p>
                  </a:txBody>
                  <a:tcPr marL="29973" marR="29973" marT="14987" marB="14987" anchor="ctr">
                    <a:lnL>
                      <a:noFill/>
                    </a:lnL>
                    <a:lnR>
                      <a:noFill/>
                    </a:lnR>
                    <a:lnT>
                      <a:noFill/>
                    </a:lnT>
                    <a:lnB>
                      <a:noFill/>
                    </a:lnB>
                  </a:tcPr>
                </a:tc>
                <a:tc>
                  <a:txBody>
                    <a:bodyPr/>
                    <a:lstStyle/>
                    <a:p>
                      <a:pPr algn="ctr"/>
                      <a:r>
                        <a:rPr lang="en-IN" sz="1100"/>
                        <a:t>N/D</a:t>
                      </a:r>
                    </a:p>
                  </a:txBody>
                  <a:tcPr marL="29973" marR="29973" marT="14987" marB="14987" anchor="ctr">
                    <a:lnL>
                      <a:noFill/>
                    </a:lnL>
                    <a:lnR>
                      <a:noFill/>
                    </a:lnR>
                    <a:lnT>
                      <a:noFill/>
                    </a:lnT>
                    <a:lnB>
                      <a:noFill/>
                    </a:lnB>
                  </a:tcPr>
                </a:tc>
                <a:tc>
                  <a:txBody>
                    <a:bodyPr/>
                    <a:lstStyle/>
                    <a:p>
                      <a:pPr algn="ctr"/>
                      <a:r>
                        <a:rPr lang="en-IN" sz="1100"/>
                        <a:t>4685 #</a:t>
                      </a:r>
                    </a:p>
                  </a:txBody>
                  <a:tcPr marL="29973" marR="29973" marT="14987" marB="14987" anchor="ctr">
                    <a:lnL>
                      <a:noFill/>
                    </a:lnL>
                    <a:lnR>
                      <a:noFill/>
                    </a:lnR>
                    <a:lnT>
                      <a:noFill/>
                    </a:lnT>
                    <a:lnB>
                      <a:noFill/>
                    </a:lnB>
                  </a:tcPr>
                </a:tc>
                <a:tc>
                  <a:txBody>
                    <a:bodyPr/>
                    <a:lstStyle/>
                    <a:p>
                      <a:pPr algn="ctr"/>
                      <a:r>
                        <a:rPr lang="en-IN" sz="1100"/>
                        <a:t>4, 5</a:t>
                      </a:r>
                    </a:p>
                  </a:txBody>
                  <a:tcPr marL="29973" marR="29973" marT="14987" marB="14987" anchor="ctr">
                    <a:lnL>
                      <a:noFill/>
                    </a:lnL>
                    <a:lnR>
                      <a:noFill/>
                    </a:lnR>
                    <a:lnT>
                      <a:noFill/>
                    </a:lnT>
                    <a:lnB>
                      <a:noFill/>
                    </a:lnB>
                  </a:tcPr>
                </a:tc>
                <a:tc>
                  <a:txBody>
                    <a:bodyPr/>
                    <a:lstStyle/>
                    <a:p>
                      <a:pPr algn="ctr"/>
                      <a:r>
                        <a:rPr lang="en-IN" sz="1100"/>
                        <a:t>[</a:t>
                      </a:r>
                      <a:r>
                        <a:rPr lang="en-IN" sz="1100">
                          <a:hlinkClick r:id="rId2"/>
                        </a:rPr>
                        <a:t>13</a:t>
                      </a:r>
                      <a:r>
                        <a:rPr lang="en-IN" sz="1100"/>
                        <a:t>]</a:t>
                      </a:r>
                    </a:p>
                  </a:txBody>
                  <a:tcPr marL="29973" marR="29973" marT="14987" marB="14987" anchor="ctr">
                    <a:lnL>
                      <a:noFill/>
                    </a:lnL>
                    <a:lnR>
                      <a:noFill/>
                    </a:lnR>
                    <a:lnT>
                      <a:noFill/>
                    </a:lnT>
                    <a:lnB>
                      <a:noFill/>
                    </a:lnB>
                  </a:tcPr>
                </a:tc>
                <a:extLst>
                  <a:ext uri="{0D108BD9-81ED-4DB2-BD59-A6C34878D82A}">
                    <a16:rowId xmlns:a16="http://schemas.microsoft.com/office/drawing/2014/main" val="10006"/>
                  </a:ext>
                </a:extLst>
              </a:tr>
              <a:tr h="398834">
                <a:tc>
                  <a:txBody>
                    <a:bodyPr/>
                    <a:lstStyle/>
                    <a:p>
                      <a:pPr algn="ctr"/>
                      <a:r>
                        <a:rPr lang="en-IN" sz="1100"/>
                        <a:t>Chickpea</a:t>
                      </a:r>
                    </a:p>
                  </a:txBody>
                  <a:tcPr marL="29973" marR="29973" marT="14987" marB="14987" anchor="ctr">
                    <a:lnL>
                      <a:noFill/>
                    </a:lnL>
                    <a:lnR>
                      <a:noFill/>
                    </a:lnR>
                    <a:lnT>
                      <a:noFill/>
                    </a:lnT>
                    <a:lnB>
                      <a:noFill/>
                    </a:lnB>
                  </a:tcPr>
                </a:tc>
                <a:tc>
                  <a:txBody>
                    <a:bodyPr/>
                    <a:lstStyle/>
                    <a:p>
                      <a:pPr algn="ctr"/>
                      <a:r>
                        <a:rPr lang="en-IN" sz="1100" i="1"/>
                        <a:t>Cicer</a:t>
                      </a:r>
                      <a:endParaRPr lang="en-IN" sz="1100"/>
                    </a:p>
                  </a:txBody>
                  <a:tcPr marL="29973" marR="29973" marT="14987" marB="14987" anchor="ctr">
                    <a:lnL>
                      <a:noFill/>
                    </a:lnL>
                    <a:lnR>
                      <a:noFill/>
                    </a:lnR>
                    <a:lnT>
                      <a:noFill/>
                    </a:lnT>
                    <a:lnB>
                      <a:noFill/>
                    </a:lnB>
                  </a:tcPr>
                </a:tc>
                <a:tc>
                  <a:txBody>
                    <a:bodyPr/>
                    <a:lstStyle/>
                    <a:p>
                      <a:pPr algn="ctr"/>
                      <a:r>
                        <a:rPr lang="en-IN" sz="1100" i="1"/>
                        <a:t>arietinum</a:t>
                      </a:r>
                      <a:endParaRPr lang="en-IN" sz="1100"/>
                    </a:p>
                  </a:txBody>
                  <a:tcPr marL="29973" marR="29973" marT="14987" marB="14987" anchor="ctr">
                    <a:lnL>
                      <a:noFill/>
                    </a:lnL>
                    <a:lnR>
                      <a:noFill/>
                    </a:lnR>
                    <a:lnT>
                      <a:noFill/>
                    </a:lnT>
                    <a:lnB>
                      <a:noFill/>
                    </a:lnB>
                  </a:tcPr>
                </a:tc>
                <a:tc>
                  <a:txBody>
                    <a:bodyPr/>
                    <a:lstStyle/>
                    <a:p>
                      <a:pPr algn="ctr"/>
                      <a:r>
                        <a:rPr lang="en-IN" sz="1100"/>
                        <a:t>Cultivated (</a:t>
                      </a:r>
                      <a:r>
                        <a:rPr lang="en-IN" sz="1100" i="1"/>
                        <a:t>desi</a:t>
                      </a:r>
                      <a:r>
                        <a:rPr lang="en-IN" sz="1100"/>
                        <a:t>-type)</a:t>
                      </a:r>
                    </a:p>
                  </a:txBody>
                  <a:tcPr marL="29973" marR="29973" marT="14987" marB="14987" anchor="ctr">
                    <a:lnL>
                      <a:noFill/>
                    </a:lnL>
                    <a:lnR>
                      <a:noFill/>
                    </a:lnR>
                    <a:lnT>
                      <a:noFill/>
                    </a:lnT>
                    <a:lnB>
                      <a:noFill/>
                    </a:lnB>
                  </a:tcPr>
                </a:tc>
                <a:tc>
                  <a:txBody>
                    <a:bodyPr/>
                    <a:lstStyle/>
                    <a:p>
                      <a:pPr algn="ctr"/>
                      <a:r>
                        <a:rPr lang="en-IN" sz="1100"/>
                        <a:t>520</a:t>
                      </a:r>
                    </a:p>
                  </a:txBody>
                  <a:tcPr marL="29973" marR="29973" marT="14987" marB="14987" anchor="ctr">
                    <a:lnL>
                      <a:noFill/>
                    </a:lnL>
                    <a:lnR>
                      <a:noFill/>
                    </a:lnR>
                    <a:lnT>
                      <a:noFill/>
                    </a:lnT>
                    <a:lnB>
                      <a:noFill/>
                    </a:lnB>
                  </a:tcPr>
                </a:tc>
                <a:tc>
                  <a:txBody>
                    <a:bodyPr/>
                    <a:lstStyle/>
                    <a:p>
                      <a:pPr algn="ctr"/>
                      <a:r>
                        <a:rPr lang="en-IN" sz="1100"/>
                        <a:t>740</a:t>
                      </a:r>
                    </a:p>
                  </a:txBody>
                  <a:tcPr marL="29973" marR="29973" marT="14987" marB="14987" anchor="ctr">
                    <a:lnL>
                      <a:noFill/>
                    </a:lnL>
                    <a:lnR>
                      <a:noFill/>
                    </a:lnR>
                    <a:lnT>
                      <a:noFill/>
                    </a:lnT>
                    <a:lnB>
                      <a:noFill/>
                    </a:lnB>
                  </a:tcPr>
                </a:tc>
                <a:tc>
                  <a:txBody>
                    <a:bodyPr/>
                    <a:lstStyle/>
                    <a:p>
                      <a:pPr algn="ctr"/>
                      <a:r>
                        <a:rPr lang="en-IN" sz="1100"/>
                        <a:t>6, 4, 7</a:t>
                      </a:r>
                    </a:p>
                  </a:txBody>
                  <a:tcPr marL="29973" marR="29973" marT="14987" marB="14987" anchor="ctr">
                    <a:lnL>
                      <a:noFill/>
                    </a:lnL>
                    <a:lnR>
                      <a:noFill/>
                    </a:lnR>
                    <a:lnT>
                      <a:noFill/>
                    </a:lnT>
                    <a:lnB>
                      <a:noFill/>
                    </a:lnB>
                  </a:tcPr>
                </a:tc>
                <a:tc>
                  <a:txBody>
                    <a:bodyPr/>
                    <a:lstStyle/>
                    <a:p>
                      <a:pPr algn="ctr"/>
                      <a:r>
                        <a:rPr lang="en-IN" sz="1100"/>
                        <a:t>[</a:t>
                      </a:r>
                      <a:r>
                        <a:rPr lang="en-IN" sz="1100">
                          <a:hlinkClick r:id="rId2"/>
                        </a:rPr>
                        <a:t>68</a:t>
                      </a:r>
                      <a:r>
                        <a:rPr lang="en-IN" sz="1100"/>
                        <a:t>]</a:t>
                      </a:r>
                    </a:p>
                  </a:txBody>
                  <a:tcPr marL="29973" marR="29973" marT="14987" marB="14987" anchor="ctr">
                    <a:lnL>
                      <a:noFill/>
                    </a:lnL>
                    <a:lnR>
                      <a:noFill/>
                    </a:lnR>
                    <a:lnT>
                      <a:noFill/>
                    </a:lnT>
                    <a:lnB>
                      <a:noFill/>
                    </a:lnB>
                  </a:tcPr>
                </a:tc>
                <a:extLst>
                  <a:ext uri="{0D108BD9-81ED-4DB2-BD59-A6C34878D82A}">
                    <a16:rowId xmlns:a16="http://schemas.microsoft.com/office/drawing/2014/main" val="10007"/>
                  </a:ext>
                </a:extLst>
              </a:tr>
              <a:tr h="518683">
                <a:tc>
                  <a:txBody>
                    <a:bodyPr/>
                    <a:lstStyle/>
                    <a:p>
                      <a:pPr algn="ctr"/>
                      <a:r>
                        <a:rPr lang="en-IN" sz="1100"/>
                        <a:t>Chickpea</a:t>
                      </a:r>
                    </a:p>
                  </a:txBody>
                  <a:tcPr marL="29973" marR="29973" marT="14987" marB="14987" anchor="ctr">
                    <a:lnL>
                      <a:noFill/>
                    </a:lnL>
                    <a:lnR>
                      <a:noFill/>
                    </a:lnR>
                    <a:lnT>
                      <a:noFill/>
                    </a:lnT>
                    <a:lnB>
                      <a:noFill/>
                    </a:lnB>
                  </a:tcPr>
                </a:tc>
                <a:tc>
                  <a:txBody>
                    <a:bodyPr/>
                    <a:lstStyle/>
                    <a:p>
                      <a:pPr algn="ctr"/>
                      <a:r>
                        <a:rPr lang="en-IN" sz="1100" i="1"/>
                        <a:t>Cicer</a:t>
                      </a:r>
                      <a:endParaRPr lang="en-IN" sz="1100"/>
                    </a:p>
                  </a:txBody>
                  <a:tcPr marL="29973" marR="29973" marT="14987" marB="14987" anchor="ctr">
                    <a:lnL>
                      <a:noFill/>
                    </a:lnL>
                    <a:lnR>
                      <a:noFill/>
                    </a:lnR>
                    <a:lnT>
                      <a:noFill/>
                    </a:lnT>
                    <a:lnB>
                      <a:noFill/>
                    </a:lnB>
                  </a:tcPr>
                </a:tc>
                <a:tc>
                  <a:txBody>
                    <a:bodyPr/>
                    <a:lstStyle/>
                    <a:p>
                      <a:pPr algn="ctr"/>
                      <a:r>
                        <a:rPr lang="en-IN" sz="1100" i="1"/>
                        <a:t>arietinum</a:t>
                      </a:r>
                      <a:endParaRPr lang="en-IN" sz="1100"/>
                    </a:p>
                  </a:txBody>
                  <a:tcPr marL="29973" marR="29973" marT="14987" marB="14987" anchor="ctr">
                    <a:lnL>
                      <a:noFill/>
                    </a:lnL>
                    <a:lnR>
                      <a:noFill/>
                    </a:lnR>
                    <a:lnT>
                      <a:noFill/>
                    </a:lnT>
                    <a:lnB>
                      <a:noFill/>
                    </a:lnB>
                  </a:tcPr>
                </a:tc>
                <a:tc>
                  <a:txBody>
                    <a:bodyPr/>
                    <a:lstStyle/>
                    <a:p>
                      <a:pPr algn="ctr"/>
                      <a:r>
                        <a:rPr lang="en-IN" sz="1100"/>
                        <a:t>Cultivated (</a:t>
                      </a:r>
                      <a:r>
                        <a:rPr lang="en-IN" sz="1100" i="1"/>
                        <a:t>kabuli</a:t>
                      </a:r>
                      <a:r>
                        <a:rPr lang="en-IN" sz="1100"/>
                        <a:t>-type)</a:t>
                      </a:r>
                    </a:p>
                  </a:txBody>
                  <a:tcPr marL="29973" marR="29973" marT="14987" marB="14987" anchor="ctr">
                    <a:lnL>
                      <a:noFill/>
                    </a:lnL>
                    <a:lnR>
                      <a:noFill/>
                    </a:lnR>
                    <a:lnT>
                      <a:noFill/>
                    </a:lnT>
                    <a:lnB>
                      <a:noFill/>
                    </a:lnB>
                  </a:tcPr>
                </a:tc>
                <a:tc>
                  <a:txBody>
                    <a:bodyPr/>
                    <a:lstStyle/>
                    <a:p>
                      <a:pPr algn="ctr"/>
                      <a:r>
                        <a:rPr lang="en-IN" sz="1100"/>
                        <a:t>532</a:t>
                      </a:r>
                    </a:p>
                  </a:txBody>
                  <a:tcPr marL="29973" marR="29973" marT="14987" marB="14987" anchor="ctr">
                    <a:lnL>
                      <a:noFill/>
                    </a:lnL>
                    <a:lnR>
                      <a:noFill/>
                    </a:lnR>
                    <a:lnT>
                      <a:noFill/>
                    </a:lnT>
                    <a:lnB>
                      <a:noFill/>
                    </a:lnB>
                  </a:tcPr>
                </a:tc>
                <a:tc>
                  <a:txBody>
                    <a:bodyPr/>
                    <a:lstStyle/>
                    <a:p>
                      <a:pPr algn="ctr"/>
                      <a:r>
                        <a:rPr lang="en-IN" sz="1100"/>
                        <a:t>738</a:t>
                      </a:r>
                    </a:p>
                  </a:txBody>
                  <a:tcPr marL="29973" marR="29973" marT="14987" marB="14987" anchor="ctr">
                    <a:lnL>
                      <a:noFill/>
                    </a:lnL>
                    <a:lnR>
                      <a:noFill/>
                    </a:lnR>
                    <a:lnT>
                      <a:noFill/>
                    </a:lnT>
                    <a:lnB>
                      <a:noFill/>
                    </a:lnB>
                  </a:tcPr>
                </a:tc>
                <a:tc>
                  <a:txBody>
                    <a:bodyPr/>
                    <a:lstStyle/>
                    <a:p>
                      <a:pPr algn="ctr"/>
                      <a:endParaRPr lang="en-IN" sz="1100"/>
                    </a:p>
                  </a:txBody>
                  <a:tcPr marL="29973" marR="29973" marT="14987" marB="14987" anchor="ctr">
                    <a:lnL>
                      <a:noFill/>
                    </a:lnL>
                    <a:lnR>
                      <a:noFill/>
                    </a:lnR>
                    <a:lnT>
                      <a:noFill/>
                    </a:lnT>
                    <a:lnB>
                      <a:noFill/>
                    </a:lnB>
                  </a:tcPr>
                </a:tc>
                <a:tc>
                  <a:txBody>
                    <a:bodyPr/>
                    <a:lstStyle/>
                    <a:p>
                      <a:pPr algn="ctr"/>
                      <a:r>
                        <a:rPr lang="en-IN" sz="1100"/>
                        <a:t>[</a:t>
                      </a:r>
                      <a:r>
                        <a:rPr lang="en-IN" sz="1100">
                          <a:hlinkClick r:id="rId2"/>
                        </a:rPr>
                        <a:t>69</a:t>
                      </a:r>
                      <a:r>
                        <a:rPr lang="en-IN" sz="1100"/>
                        <a:t>]</a:t>
                      </a:r>
                    </a:p>
                  </a:txBody>
                  <a:tcPr marL="29973" marR="29973" marT="14987" marB="14987" anchor="ctr">
                    <a:lnL>
                      <a:noFill/>
                    </a:lnL>
                    <a:lnR>
                      <a:noFill/>
                    </a:lnR>
                    <a:lnT>
                      <a:noFill/>
                    </a:lnT>
                    <a:lnB>
                      <a:noFill/>
                    </a:lnB>
                  </a:tcPr>
                </a:tc>
                <a:extLst>
                  <a:ext uri="{0D108BD9-81ED-4DB2-BD59-A6C34878D82A}">
                    <a16:rowId xmlns:a16="http://schemas.microsoft.com/office/drawing/2014/main" val="10008"/>
                  </a:ext>
                </a:extLst>
              </a:tr>
              <a:tr h="398834">
                <a:tc>
                  <a:txBody>
                    <a:bodyPr/>
                    <a:lstStyle/>
                    <a:p>
                      <a:pPr algn="ctr"/>
                      <a:r>
                        <a:rPr lang="en-IN" sz="1100"/>
                        <a:t>Chickpea</a:t>
                      </a:r>
                    </a:p>
                  </a:txBody>
                  <a:tcPr marL="29973" marR="29973" marT="14987" marB="14987" anchor="ctr">
                    <a:lnL>
                      <a:noFill/>
                    </a:lnL>
                    <a:lnR>
                      <a:noFill/>
                    </a:lnR>
                    <a:lnT>
                      <a:noFill/>
                    </a:lnT>
                    <a:lnB>
                      <a:noFill/>
                    </a:lnB>
                  </a:tcPr>
                </a:tc>
                <a:tc>
                  <a:txBody>
                    <a:bodyPr/>
                    <a:lstStyle/>
                    <a:p>
                      <a:pPr algn="ctr"/>
                      <a:r>
                        <a:rPr lang="en-IN" sz="1100" i="1"/>
                        <a:t>Cicer</a:t>
                      </a:r>
                      <a:endParaRPr lang="en-IN" sz="1100"/>
                    </a:p>
                  </a:txBody>
                  <a:tcPr marL="29973" marR="29973" marT="14987" marB="14987" anchor="ctr">
                    <a:lnL>
                      <a:noFill/>
                    </a:lnL>
                    <a:lnR>
                      <a:noFill/>
                    </a:lnR>
                    <a:lnT>
                      <a:noFill/>
                    </a:lnT>
                    <a:lnB>
                      <a:noFill/>
                    </a:lnB>
                  </a:tcPr>
                </a:tc>
                <a:tc>
                  <a:txBody>
                    <a:bodyPr/>
                    <a:lstStyle/>
                    <a:p>
                      <a:pPr algn="ctr"/>
                      <a:r>
                        <a:rPr lang="en-IN" sz="1100" i="1"/>
                        <a:t>arietinum</a:t>
                      </a:r>
                      <a:endParaRPr lang="en-IN" sz="1100"/>
                    </a:p>
                  </a:txBody>
                  <a:tcPr marL="29973" marR="29973" marT="14987" marB="14987" anchor="ctr">
                    <a:lnL>
                      <a:noFill/>
                    </a:lnL>
                    <a:lnR>
                      <a:noFill/>
                    </a:lnR>
                    <a:lnT>
                      <a:noFill/>
                    </a:lnT>
                    <a:lnB>
                      <a:noFill/>
                    </a:lnB>
                  </a:tcPr>
                </a:tc>
                <a:tc>
                  <a:txBody>
                    <a:bodyPr/>
                    <a:lstStyle/>
                    <a:p>
                      <a:pPr algn="ctr"/>
                      <a:r>
                        <a:rPr lang="en-IN" sz="1100"/>
                        <a:t>Cultivated (</a:t>
                      </a:r>
                      <a:r>
                        <a:rPr lang="en-IN" sz="1100" i="1"/>
                        <a:t>desi</a:t>
                      </a:r>
                      <a:r>
                        <a:rPr lang="en-IN" sz="1100"/>
                        <a:t>-type)</a:t>
                      </a:r>
                    </a:p>
                  </a:txBody>
                  <a:tcPr marL="29973" marR="29973" marT="14987" marB="14987" anchor="ctr">
                    <a:lnL>
                      <a:noFill/>
                    </a:lnL>
                    <a:lnR>
                      <a:noFill/>
                    </a:lnR>
                    <a:lnT>
                      <a:noFill/>
                    </a:lnT>
                    <a:lnB>
                      <a:noFill/>
                    </a:lnB>
                  </a:tcPr>
                </a:tc>
                <a:tc>
                  <a:txBody>
                    <a:bodyPr/>
                    <a:lstStyle/>
                    <a:p>
                      <a:pPr algn="ctr"/>
                      <a:r>
                        <a:rPr lang="en-IN" sz="1100"/>
                        <a:t>511</a:t>
                      </a:r>
                    </a:p>
                  </a:txBody>
                  <a:tcPr marL="29973" marR="29973" marT="14987" marB="14987" anchor="ctr">
                    <a:lnL>
                      <a:noFill/>
                    </a:lnL>
                    <a:lnR>
                      <a:noFill/>
                    </a:lnR>
                    <a:lnT>
                      <a:noFill/>
                    </a:lnT>
                    <a:lnB>
                      <a:noFill/>
                    </a:lnB>
                  </a:tcPr>
                </a:tc>
                <a:tc>
                  <a:txBody>
                    <a:bodyPr/>
                    <a:lstStyle/>
                    <a:p>
                      <a:pPr algn="ctr"/>
                      <a:r>
                        <a:rPr lang="en-IN" sz="1100"/>
                        <a:t>740</a:t>
                      </a:r>
                    </a:p>
                  </a:txBody>
                  <a:tcPr marL="29973" marR="29973" marT="14987" marB="14987" anchor="ctr">
                    <a:lnL>
                      <a:noFill/>
                    </a:lnL>
                    <a:lnR>
                      <a:noFill/>
                    </a:lnR>
                    <a:lnT>
                      <a:noFill/>
                    </a:lnT>
                    <a:lnB>
                      <a:noFill/>
                    </a:lnB>
                  </a:tcPr>
                </a:tc>
                <a:tc>
                  <a:txBody>
                    <a:bodyPr/>
                    <a:lstStyle/>
                    <a:p>
                      <a:pPr algn="ctr"/>
                      <a:endParaRPr lang="en-IN" sz="1100"/>
                    </a:p>
                  </a:txBody>
                  <a:tcPr marL="29973" marR="29973" marT="14987" marB="14987" anchor="ctr">
                    <a:lnL>
                      <a:noFill/>
                    </a:lnL>
                    <a:lnR>
                      <a:noFill/>
                    </a:lnR>
                    <a:lnT>
                      <a:noFill/>
                    </a:lnT>
                    <a:lnB>
                      <a:noFill/>
                    </a:lnB>
                  </a:tcPr>
                </a:tc>
                <a:tc>
                  <a:txBody>
                    <a:bodyPr/>
                    <a:lstStyle/>
                    <a:p>
                      <a:pPr algn="ctr"/>
                      <a:r>
                        <a:rPr lang="en-IN" sz="1100"/>
                        <a:t>[</a:t>
                      </a:r>
                      <a:r>
                        <a:rPr lang="en-IN" sz="1100">
                          <a:hlinkClick r:id="rId2"/>
                        </a:rPr>
                        <a:t>70</a:t>
                      </a:r>
                      <a:r>
                        <a:rPr lang="en-IN" sz="1100"/>
                        <a:t>]</a:t>
                      </a:r>
                    </a:p>
                  </a:txBody>
                  <a:tcPr marL="29973" marR="29973" marT="14987" marB="14987" anchor="ctr">
                    <a:lnL>
                      <a:noFill/>
                    </a:lnL>
                    <a:lnR>
                      <a:noFill/>
                    </a:lnR>
                    <a:lnT>
                      <a:noFill/>
                    </a:lnT>
                    <a:lnB>
                      <a:noFill/>
                    </a:lnB>
                  </a:tcPr>
                </a:tc>
                <a:extLst>
                  <a:ext uri="{0D108BD9-81ED-4DB2-BD59-A6C34878D82A}">
                    <a16:rowId xmlns:a16="http://schemas.microsoft.com/office/drawing/2014/main" val="10009"/>
                  </a:ext>
                </a:extLst>
              </a:tr>
              <a:tr h="278985">
                <a:tc>
                  <a:txBody>
                    <a:bodyPr/>
                    <a:lstStyle/>
                    <a:p>
                      <a:pPr algn="ctr"/>
                      <a:r>
                        <a:rPr lang="en-IN" sz="1100"/>
                        <a:t>Chickpea</a:t>
                      </a:r>
                    </a:p>
                  </a:txBody>
                  <a:tcPr marL="29973" marR="29973" marT="14987" marB="14987" anchor="ctr">
                    <a:lnL>
                      <a:noFill/>
                    </a:lnL>
                    <a:lnR>
                      <a:noFill/>
                    </a:lnR>
                    <a:lnT>
                      <a:noFill/>
                    </a:lnT>
                    <a:lnB>
                      <a:noFill/>
                    </a:lnB>
                  </a:tcPr>
                </a:tc>
                <a:tc>
                  <a:txBody>
                    <a:bodyPr/>
                    <a:lstStyle/>
                    <a:p>
                      <a:pPr algn="ctr"/>
                      <a:r>
                        <a:rPr lang="en-IN" sz="1100" i="1"/>
                        <a:t>Cicer</a:t>
                      </a:r>
                      <a:endParaRPr lang="en-IN" sz="1100"/>
                    </a:p>
                  </a:txBody>
                  <a:tcPr marL="29973" marR="29973" marT="14987" marB="14987" anchor="ctr">
                    <a:lnL>
                      <a:noFill/>
                    </a:lnL>
                    <a:lnR>
                      <a:noFill/>
                    </a:lnR>
                    <a:lnT>
                      <a:noFill/>
                    </a:lnT>
                    <a:lnB>
                      <a:noFill/>
                    </a:lnB>
                  </a:tcPr>
                </a:tc>
                <a:tc>
                  <a:txBody>
                    <a:bodyPr/>
                    <a:lstStyle/>
                    <a:p>
                      <a:pPr algn="ctr"/>
                      <a:r>
                        <a:rPr lang="en-IN" sz="1100" i="1"/>
                        <a:t>reticulatum</a:t>
                      </a:r>
                      <a:endParaRPr lang="en-IN" sz="1100"/>
                    </a:p>
                  </a:txBody>
                  <a:tcPr marL="29973" marR="29973" marT="14987" marB="14987" anchor="ctr">
                    <a:lnL>
                      <a:noFill/>
                    </a:lnL>
                    <a:lnR>
                      <a:noFill/>
                    </a:lnR>
                    <a:lnT>
                      <a:noFill/>
                    </a:lnT>
                    <a:lnB>
                      <a:noFill/>
                    </a:lnB>
                  </a:tcPr>
                </a:tc>
                <a:tc>
                  <a:txBody>
                    <a:bodyPr/>
                    <a:lstStyle/>
                    <a:p>
                      <a:pPr algn="ctr"/>
                      <a:r>
                        <a:rPr lang="en-IN" sz="1100"/>
                        <a:t>Wild</a:t>
                      </a:r>
                    </a:p>
                  </a:txBody>
                  <a:tcPr marL="29973" marR="29973" marT="14987" marB="14987" anchor="ctr">
                    <a:lnL>
                      <a:noFill/>
                    </a:lnL>
                    <a:lnR>
                      <a:noFill/>
                    </a:lnR>
                    <a:lnT>
                      <a:noFill/>
                    </a:lnT>
                    <a:lnB>
                      <a:noFill/>
                    </a:lnB>
                  </a:tcPr>
                </a:tc>
                <a:tc>
                  <a:txBody>
                    <a:bodyPr/>
                    <a:lstStyle/>
                    <a:p>
                      <a:pPr algn="ctr"/>
                      <a:r>
                        <a:rPr lang="en-IN" sz="1100"/>
                        <a:t>416</a:t>
                      </a:r>
                    </a:p>
                  </a:txBody>
                  <a:tcPr marL="29973" marR="29973" marT="14987" marB="14987" anchor="ctr">
                    <a:lnL>
                      <a:noFill/>
                    </a:lnL>
                    <a:lnR>
                      <a:noFill/>
                    </a:lnR>
                    <a:lnT>
                      <a:noFill/>
                    </a:lnT>
                    <a:lnB>
                      <a:noFill/>
                    </a:lnB>
                  </a:tcPr>
                </a:tc>
                <a:tc>
                  <a:txBody>
                    <a:bodyPr/>
                    <a:lstStyle/>
                    <a:p>
                      <a:pPr algn="ctr"/>
                      <a:r>
                        <a:rPr lang="en-IN" sz="1100"/>
                        <a:t>817</a:t>
                      </a:r>
                    </a:p>
                  </a:txBody>
                  <a:tcPr marL="29973" marR="29973" marT="14987" marB="14987" anchor="ctr">
                    <a:lnL>
                      <a:noFill/>
                    </a:lnL>
                    <a:lnR>
                      <a:noFill/>
                    </a:lnR>
                    <a:lnT>
                      <a:noFill/>
                    </a:lnT>
                    <a:lnB>
                      <a:noFill/>
                    </a:lnB>
                  </a:tcPr>
                </a:tc>
                <a:tc>
                  <a:txBody>
                    <a:bodyPr/>
                    <a:lstStyle/>
                    <a:p>
                      <a:pPr algn="ctr"/>
                      <a:endParaRPr lang="en-IN" sz="1100"/>
                    </a:p>
                  </a:txBody>
                  <a:tcPr marL="29973" marR="29973" marT="14987" marB="14987" anchor="ctr">
                    <a:lnL>
                      <a:noFill/>
                    </a:lnL>
                    <a:lnR>
                      <a:noFill/>
                    </a:lnR>
                    <a:lnT>
                      <a:noFill/>
                    </a:lnT>
                    <a:lnB>
                      <a:noFill/>
                    </a:lnB>
                  </a:tcPr>
                </a:tc>
                <a:tc>
                  <a:txBody>
                    <a:bodyPr/>
                    <a:lstStyle/>
                    <a:p>
                      <a:pPr algn="ctr"/>
                      <a:r>
                        <a:rPr lang="en-IN" sz="1100"/>
                        <a:t>[</a:t>
                      </a:r>
                      <a:r>
                        <a:rPr lang="en-IN" sz="1100">
                          <a:hlinkClick r:id="rId2"/>
                        </a:rPr>
                        <a:t>71</a:t>
                      </a:r>
                      <a:r>
                        <a:rPr lang="en-IN" sz="1100"/>
                        <a:t>]</a:t>
                      </a:r>
                    </a:p>
                  </a:txBody>
                  <a:tcPr marL="29973" marR="29973" marT="14987" marB="14987" anchor="ctr">
                    <a:lnL>
                      <a:noFill/>
                    </a:lnL>
                    <a:lnR>
                      <a:noFill/>
                    </a:lnR>
                    <a:lnT>
                      <a:noFill/>
                    </a:lnT>
                    <a:lnB>
                      <a:noFill/>
                    </a:lnB>
                  </a:tcPr>
                </a:tc>
                <a:extLst>
                  <a:ext uri="{0D108BD9-81ED-4DB2-BD59-A6C34878D82A}">
                    <a16:rowId xmlns:a16="http://schemas.microsoft.com/office/drawing/2014/main" val="10010"/>
                  </a:ext>
                </a:extLst>
              </a:tr>
              <a:tr h="278985">
                <a:tc>
                  <a:txBody>
                    <a:bodyPr/>
                    <a:lstStyle/>
                    <a:p>
                      <a:pPr algn="ctr"/>
                      <a:r>
                        <a:rPr lang="en-IN" sz="1100"/>
                        <a:t>Common bean</a:t>
                      </a:r>
                    </a:p>
                  </a:txBody>
                  <a:tcPr marL="29973" marR="29973" marT="14987" marB="14987" anchor="ctr">
                    <a:lnL>
                      <a:noFill/>
                    </a:lnL>
                    <a:lnR>
                      <a:noFill/>
                    </a:lnR>
                    <a:lnT>
                      <a:noFill/>
                    </a:lnT>
                    <a:lnB>
                      <a:noFill/>
                    </a:lnB>
                  </a:tcPr>
                </a:tc>
                <a:tc>
                  <a:txBody>
                    <a:bodyPr/>
                    <a:lstStyle/>
                    <a:p>
                      <a:pPr algn="ctr"/>
                      <a:r>
                        <a:rPr lang="en-IN" sz="1100" i="1"/>
                        <a:t>Phaseolus</a:t>
                      </a:r>
                      <a:endParaRPr lang="en-IN" sz="1100"/>
                    </a:p>
                  </a:txBody>
                  <a:tcPr marL="29973" marR="29973" marT="14987" marB="14987" anchor="ctr">
                    <a:lnL>
                      <a:noFill/>
                    </a:lnL>
                    <a:lnR>
                      <a:noFill/>
                    </a:lnR>
                    <a:lnT>
                      <a:noFill/>
                    </a:lnT>
                    <a:lnB>
                      <a:noFill/>
                    </a:lnB>
                  </a:tcPr>
                </a:tc>
                <a:tc>
                  <a:txBody>
                    <a:bodyPr/>
                    <a:lstStyle/>
                    <a:p>
                      <a:pPr algn="ctr"/>
                      <a:r>
                        <a:rPr lang="en-IN" sz="1100" i="1"/>
                        <a:t>vulgaris</a:t>
                      </a:r>
                      <a:endParaRPr lang="en-IN" sz="1100"/>
                    </a:p>
                  </a:txBody>
                  <a:tcPr marL="29973" marR="29973" marT="14987" marB="14987" anchor="ctr">
                    <a:lnL>
                      <a:noFill/>
                    </a:lnL>
                    <a:lnR>
                      <a:noFill/>
                    </a:lnR>
                    <a:lnT>
                      <a:noFill/>
                    </a:lnT>
                    <a:lnB>
                      <a:noFill/>
                    </a:lnB>
                  </a:tcPr>
                </a:tc>
                <a:tc>
                  <a:txBody>
                    <a:bodyPr/>
                    <a:lstStyle/>
                    <a:p>
                      <a:pPr algn="ctr"/>
                      <a:r>
                        <a:rPr lang="en-IN" sz="1100"/>
                        <a:t>Landrace</a:t>
                      </a:r>
                    </a:p>
                  </a:txBody>
                  <a:tcPr marL="29973" marR="29973" marT="14987" marB="14987" anchor="ctr">
                    <a:lnL>
                      <a:noFill/>
                    </a:lnL>
                    <a:lnR>
                      <a:noFill/>
                    </a:lnR>
                    <a:lnT>
                      <a:noFill/>
                    </a:lnT>
                    <a:lnB>
                      <a:noFill/>
                    </a:lnB>
                  </a:tcPr>
                </a:tc>
                <a:tc>
                  <a:txBody>
                    <a:bodyPr/>
                    <a:lstStyle/>
                    <a:p>
                      <a:pPr algn="ctr"/>
                      <a:r>
                        <a:rPr lang="en-IN" sz="1100"/>
                        <a:t>473</a:t>
                      </a:r>
                    </a:p>
                  </a:txBody>
                  <a:tcPr marL="29973" marR="29973" marT="14987" marB="14987" anchor="ctr">
                    <a:lnL>
                      <a:noFill/>
                    </a:lnL>
                    <a:lnR>
                      <a:noFill/>
                    </a:lnR>
                    <a:lnT>
                      <a:noFill/>
                    </a:lnT>
                    <a:lnB>
                      <a:noFill/>
                    </a:lnB>
                  </a:tcPr>
                </a:tc>
                <a:tc>
                  <a:txBody>
                    <a:bodyPr/>
                    <a:lstStyle/>
                    <a:p>
                      <a:pPr algn="ctr"/>
                      <a:r>
                        <a:rPr lang="en-IN" sz="1100"/>
                        <a:t>587</a:t>
                      </a:r>
                    </a:p>
                  </a:txBody>
                  <a:tcPr marL="29973" marR="29973" marT="14987" marB="14987" anchor="ctr">
                    <a:lnL>
                      <a:noFill/>
                    </a:lnL>
                    <a:lnR>
                      <a:noFill/>
                    </a:lnR>
                    <a:lnT>
                      <a:noFill/>
                    </a:lnT>
                    <a:lnB>
                      <a:noFill/>
                    </a:lnB>
                  </a:tcPr>
                </a:tc>
                <a:tc>
                  <a:txBody>
                    <a:bodyPr/>
                    <a:lstStyle/>
                    <a:p>
                      <a:pPr algn="ctr"/>
                      <a:r>
                        <a:rPr lang="en-IN" sz="1100"/>
                        <a:t>6, 4, 8, 2</a:t>
                      </a:r>
                    </a:p>
                  </a:txBody>
                  <a:tcPr marL="29973" marR="29973" marT="14987" marB="14987" anchor="ctr">
                    <a:lnL>
                      <a:noFill/>
                    </a:lnL>
                    <a:lnR>
                      <a:noFill/>
                    </a:lnR>
                    <a:lnT>
                      <a:noFill/>
                    </a:lnT>
                    <a:lnB>
                      <a:noFill/>
                    </a:lnB>
                  </a:tcPr>
                </a:tc>
                <a:tc>
                  <a:txBody>
                    <a:bodyPr/>
                    <a:lstStyle/>
                    <a:p>
                      <a:pPr algn="ctr"/>
                      <a:r>
                        <a:rPr lang="en-IN" sz="1100"/>
                        <a:t>[</a:t>
                      </a:r>
                      <a:r>
                        <a:rPr lang="en-IN" sz="1100">
                          <a:hlinkClick r:id="rId2"/>
                        </a:rPr>
                        <a:t>41</a:t>
                      </a:r>
                      <a:r>
                        <a:rPr lang="en-IN" sz="1100"/>
                        <a:t>]</a:t>
                      </a:r>
                    </a:p>
                  </a:txBody>
                  <a:tcPr marL="29973" marR="29973" marT="14987" marB="14987" anchor="ctr">
                    <a:lnL>
                      <a:noFill/>
                    </a:lnL>
                    <a:lnR>
                      <a:noFill/>
                    </a:lnR>
                    <a:lnT>
                      <a:noFill/>
                    </a:lnT>
                    <a:lnB>
                      <a:noFill/>
                    </a:lnB>
                  </a:tcPr>
                </a:tc>
                <a:extLst>
                  <a:ext uri="{0D108BD9-81ED-4DB2-BD59-A6C34878D82A}">
                    <a16:rowId xmlns:a16="http://schemas.microsoft.com/office/drawing/2014/main" val="10011"/>
                  </a:ext>
                </a:extLst>
              </a:tr>
              <a:tr h="278985">
                <a:tc>
                  <a:txBody>
                    <a:bodyPr/>
                    <a:lstStyle/>
                    <a:p>
                      <a:pPr algn="ctr"/>
                      <a:r>
                        <a:rPr lang="en-IN" sz="1100"/>
                        <a:t>Common bean</a:t>
                      </a:r>
                    </a:p>
                  </a:txBody>
                  <a:tcPr marL="29973" marR="29973" marT="14987" marB="14987" anchor="ctr">
                    <a:lnL>
                      <a:noFill/>
                    </a:lnL>
                    <a:lnR>
                      <a:noFill/>
                    </a:lnR>
                    <a:lnT>
                      <a:noFill/>
                    </a:lnT>
                    <a:lnB>
                      <a:noFill/>
                    </a:lnB>
                  </a:tcPr>
                </a:tc>
                <a:tc>
                  <a:txBody>
                    <a:bodyPr/>
                    <a:lstStyle/>
                    <a:p>
                      <a:pPr algn="ctr"/>
                      <a:r>
                        <a:rPr lang="en-IN" sz="1100" i="1"/>
                        <a:t>Phaseolus</a:t>
                      </a:r>
                      <a:endParaRPr lang="en-IN" sz="1100"/>
                    </a:p>
                  </a:txBody>
                  <a:tcPr marL="29973" marR="29973" marT="14987" marB="14987" anchor="ctr">
                    <a:lnL>
                      <a:noFill/>
                    </a:lnL>
                    <a:lnR>
                      <a:noFill/>
                    </a:lnR>
                    <a:lnT>
                      <a:noFill/>
                    </a:lnT>
                    <a:lnB>
                      <a:noFill/>
                    </a:lnB>
                  </a:tcPr>
                </a:tc>
                <a:tc>
                  <a:txBody>
                    <a:bodyPr/>
                    <a:lstStyle/>
                    <a:p>
                      <a:pPr algn="ctr"/>
                      <a:r>
                        <a:rPr lang="en-IN" sz="1100" i="1"/>
                        <a:t>vulgaris</a:t>
                      </a:r>
                      <a:endParaRPr lang="en-IN" sz="1100"/>
                    </a:p>
                  </a:txBody>
                  <a:tcPr marL="29973" marR="29973" marT="14987" marB="14987" anchor="ctr">
                    <a:lnL>
                      <a:noFill/>
                    </a:lnL>
                    <a:lnR>
                      <a:noFill/>
                    </a:lnR>
                    <a:lnT>
                      <a:noFill/>
                    </a:lnT>
                    <a:lnB>
                      <a:noFill/>
                    </a:lnB>
                  </a:tcPr>
                </a:tc>
                <a:tc>
                  <a:txBody>
                    <a:bodyPr/>
                    <a:lstStyle/>
                    <a:p>
                      <a:pPr algn="ctr"/>
                      <a:r>
                        <a:rPr lang="en-IN" sz="1100"/>
                        <a:t>Breeding lines</a:t>
                      </a:r>
                    </a:p>
                  </a:txBody>
                  <a:tcPr marL="29973" marR="29973" marT="14987" marB="14987" anchor="ctr">
                    <a:lnL>
                      <a:noFill/>
                    </a:lnL>
                    <a:lnR>
                      <a:noFill/>
                    </a:lnR>
                    <a:lnT>
                      <a:noFill/>
                    </a:lnT>
                    <a:lnB>
                      <a:noFill/>
                    </a:lnB>
                  </a:tcPr>
                </a:tc>
                <a:tc>
                  <a:txBody>
                    <a:bodyPr/>
                    <a:lstStyle/>
                    <a:p>
                      <a:pPr algn="ctr"/>
                      <a:r>
                        <a:rPr lang="en-IN" sz="1100"/>
                        <a:t>550</a:t>
                      </a:r>
                    </a:p>
                  </a:txBody>
                  <a:tcPr marL="29973" marR="29973" marT="14987" marB="14987" anchor="ctr">
                    <a:lnL>
                      <a:noFill/>
                    </a:lnL>
                    <a:lnR>
                      <a:noFill/>
                    </a:lnR>
                    <a:lnT>
                      <a:noFill/>
                    </a:lnT>
                    <a:lnB>
                      <a:noFill/>
                    </a:lnB>
                  </a:tcPr>
                </a:tc>
                <a:tc>
                  <a:txBody>
                    <a:bodyPr/>
                    <a:lstStyle/>
                    <a:p>
                      <a:pPr algn="ctr"/>
                      <a:r>
                        <a:rPr lang="en-IN" sz="1100"/>
                        <a:t>587</a:t>
                      </a:r>
                    </a:p>
                  </a:txBody>
                  <a:tcPr marL="29973" marR="29973" marT="14987" marB="14987" anchor="ctr">
                    <a:lnL>
                      <a:noFill/>
                    </a:lnL>
                    <a:lnR>
                      <a:noFill/>
                    </a:lnR>
                    <a:lnT>
                      <a:noFill/>
                    </a:lnT>
                    <a:lnB>
                      <a:noFill/>
                    </a:lnB>
                  </a:tcPr>
                </a:tc>
                <a:tc>
                  <a:txBody>
                    <a:bodyPr/>
                    <a:lstStyle/>
                    <a:p>
                      <a:pPr algn="ctr"/>
                      <a:endParaRPr lang="en-IN" sz="1100"/>
                    </a:p>
                  </a:txBody>
                  <a:tcPr marL="29973" marR="29973" marT="14987" marB="14987" anchor="ctr">
                    <a:lnL>
                      <a:noFill/>
                    </a:lnL>
                    <a:lnR>
                      <a:noFill/>
                    </a:lnR>
                    <a:lnT>
                      <a:noFill/>
                    </a:lnT>
                    <a:lnB>
                      <a:noFill/>
                    </a:lnB>
                  </a:tcPr>
                </a:tc>
                <a:tc>
                  <a:txBody>
                    <a:bodyPr/>
                    <a:lstStyle/>
                    <a:p>
                      <a:pPr algn="ctr"/>
                      <a:r>
                        <a:rPr lang="en-IN" sz="1100"/>
                        <a:t>[</a:t>
                      </a:r>
                      <a:r>
                        <a:rPr lang="en-IN" sz="1100">
                          <a:hlinkClick r:id="rId2"/>
                        </a:rPr>
                        <a:t>72</a:t>
                      </a:r>
                      <a:r>
                        <a:rPr lang="en-IN" sz="1100"/>
                        <a:t>]</a:t>
                      </a:r>
                    </a:p>
                  </a:txBody>
                  <a:tcPr marL="29973" marR="29973" marT="14987" marB="14987" anchor="ctr">
                    <a:lnL>
                      <a:noFill/>
                    </a:lnL>
                    <a:lnR>
                      <a:noFill/>
                    </a:lnR>
                    <a:lnT>
                      <a:noFill/>
                    </a:lnT>
                    <a:lnB>
                      <a:noFill/>
                    </a:lnB>
                  </a:tcPr>
                </a:tc>
                <a:extLst>
                  <a:ext uri="{0D108BD9-81ED-4DB2-BD59-A6C34878D82A}">
                    <a16:rowId xmlns:a16="http://schemas.microsoft.com/office/drawing/2014/main" val="10012"/>
                  </a:ext>
                </a:extLst>
              </a:tr>
              <a:tr h="159135">
                <a:tc>
                  <a:txBody>
                    <a:bodyPr/>
                    <a:lstStyle/>
                    <a:p>
                      <a:pPr algn="ctr"/>
                      <a:r>
                        <a:rPr lang="en-IN" sz="1100"/>
                        <a:t>Lentil</a:t>
                      </a:r>
                    </a:p>
                  </a:txBody>
                  <a:tcPr marL="29973" marR="29973" marT="14987" marB="14987" anchor="ctr">
                    <a:lnL>
                      <a:noFill/>
                    </a:lnL>
                    <a:lnR>
                      <a:noFill/>
                    </a:lnR>
                    <a:lnT>
                      <a:noFill/>
                    </a:lnT>
                    <a:lnB>
                      <a:noFill/>
                    </a:lnB>
                  </a:tcPr>
                </a:tc>
                <a:tc>
                  <a:txBody>
                    <a:bodyPr/>
                    <a:lstStyle/>
                    <a:p>
                      <a:pPr algn="ctr"/>
                      <a:r>
                        <a:rPr lang="en-IN" sz="1100" i="1"/>
                        <a:t>Lens</a:t>
                      </a:r>
                      <a:endParaRPr lang="en-IN" sz="1100"/>
                    </a:p>
                  </a:txBody>
                  <a:tcPr marL="29973" marR="29973" marT="14987" marB="14987" anchor="ctr">
                    <a:lnL>
                      <a:noFill/>
                    </a:lnL>
                    <a:lnR>
                      <a:noFill/>
                    </a:lnR>
                    <a:lnT>
                      <a:noFill/>
                    </a:lnT>
                    <a:lnB>
                      <a:noFill/>
                    </a:lnB>
                  </a:tcPr>
                </a:tc>
                <a:tc>
                  <a:txBody>
                    <a:bodyPr/>
                    <a:lstStyle/>
                    <a:p>
                      <a:pPr algn="ctr"/>
                      <a:r>
                        <a:rPr lang="en-IN" sz="1100" i="1"/>
                        <a:t>culinaris</a:t>
                      </a:r>
                      <a:endParaRPr lang="en-IN" sz="1100"/>
                    </a:p>
                  </a:txBody>
                  <a:tcPr marL="29973" marR="29973" marT="14987" marB="14987" anchor="ctr">
                    <a:lnL>
                      <a:noFill/>
                    </a:lnL>
                    <a:lnR>
                      <a:noFill/>
                    </a:lnR>
                    <a:lnT>
                      <a:noFill/>
                    </a:lnT>
                    <a:lnB>
                      <a:noFill/>
                    </a:lnB>
                  </a:tcPr>
                </a:tc>
                <a:tc>
                  <a:txBody>
                    <a:bodyPr/>
                    <a:lstStyle/>
                    <a:p>
                      <a:pPr algn="ctr"/>
                      <a:r>
                        <a:rPr lang="en-IN" sz="1100"/>
                        <a:t>N/D</a:t>
                      </a:r>
                    </a:p>
                  </a:txBody>
                  <a:tcPr marL="29973" marR="29973" marT="14987" marB="14987" anchor="ctr">
                    <a:lnL>
                      <a:noFill/>
                    </a:lnL>
                    <a:lnR>
                      <a:noFill/>
                    </a:lnR>
                    <a:lnT>
                      <a:noFill/>
                    </a:lnT>
                    <a:lnB>
                      <a:noFill/>
                    </a:lnB>
                  </a:tcPr>
                </a:tc>
                <a:tc>
                  <a:txBody>
                    <a:bodyPr/>
                    <a:lstStyle/>
                    <a:p>
                      <a:pPr algn="ctr"/>
                      <a:r>
                        <a:rPr lang="en-IN" sz="1100"/>
                        <a:t>N/D</a:t>
                      </a:r>
                    </a:p>
                  </a:txBody>
                  <a:tcPr marL="29973" marR="29973" marT="14987" marB="14987" anchor="ctr">
                    <a:lnL>
                      <a:noFill/>
                    </a:lnL>
                    <a:lnR>
                      <a:noFill/>
                    </a:lnR>
                    <a:lnT>
                      <a:noFill/>
                    </a:lnT>
                    <a:lnB>
                      <a:noFill/>
                    </a:lnB>
                  </a:tcPr>
                </a:tc>
                <a:tc>
                  <a:txBody>
                    <a:bodyPr/>
                    <a:lstStyle/>
                    <a:p>
                      <a:pPr algn="ctr"/>
                      <a:r>
                        <a:rPr lang="en-IN" sz="1100"/>
                        <a:t>4032 #</a:t>
                      </a:r>
                    </a:p>
                  </a:txBody>
                  <a:tcPr marL="29973" marR="29973" marT="14987" marB="14987" anchor="ctr">
                    <a:lnL>
                      <a:noFill/>
                    </a:lnL>
                    <a:lnR>
                      <a:noFill/>
                    </a:lnR>
                    <a:lnT>
                      <a:noFill/>
                    </a:lnT>
                    <a:lnB>
                      <a:noFill/>
                    </a:lnB>
                  </a:tcPr>
                </a:tc>
                <a:tc>
                  <a:txBody>
                    <a:bodyPr/>
                    <a:lstStyle/>
                    <a:p>
                      <a:pPr algn="ctr"/>
                      <a:r>
                        <a:rPr lang="en-IN" sz="1100"/>
                        <a:t>4</a:t>
                      </a:r>
                    </a:p>
                  </a:txBody>
                  <a:tcPr marL="29973" marR="29973" marT="14987" marB="14987" anchor="ctr">
                    <a:lnL>
                      <a:noFill/>
                    </a:lnL>
                    <a:lnR>
                      <a:noFill/>
                    </a:lnR>
                    <a:lnT>
                      <a:noFill/>
                    </a:lnT>
                    <a:lnB>
                      <a:noFill/>
                    </a:lnB>
                  </a:tcPr>
                </a:tc>
                <a:tc>
                  <a:txBody>
                    <a:bodyPr/>
                    <a:lstStyle/>
                    <a:p>
                      <a:pPr algn="ctr"/>
                      <a:r>
                        <a:rPr lang="en-IN" sz="1100"/>
                        <a:t>[</a:t>
                      </a:r>
                      <a:r>
                        <a:rPr lang="en-IN" sz="1100">
                          <a:hlinkClick r:id="rId2"/>
                        </a:rPr>
                        <a:t>13</a:t>
                      </a:r>
                      <a:r>
                        <a:rPr lang="en-IN" sz="1100"/>
                        <a:t>]</a:t>
                      </a:r>
                    </a:p>
                  </a:txBody>
                  <a:tcPr marL="29973" marR="29973" marT="14987" marB="14987" anchor="ctr">
                    <a:lnL>
                      <a:noFill/>
                    </a:lnL>
                    <a:lnR>
                      <a:noFill/>
                    </a:lnR>
                    <a:lnT>
                      <a:noFill/>
                    </a:lnT>
                    <a:lnB>
                      <a:noFill/>
                    </a:lnB>
                  </a:tcPr>
                </a:tc>
                <a:extLst>
                  <a:ext uri="{0D108BD9-81ED-4DB2-BD59-A6C34878D82A}">
                    <a16:rowId xmlns:a16="http://schemas.microsoft.com/office/drawing/2014/main" val="10013"/>
                  </a:ext>
                </a:extLst>
              </a:tr>
              <a:tr h="398834">
                <a:tc>
                  <a:txBody>
                    <a:bodyPr/>
                    <a:lstStyle/>
                    <a:p>
                      <a:pPr algn="ctr"/>
                      <a:r>
                        <a:rPr lang="en-IN" sz="1100"/>
                        <a:t>Cowpea</a:t>
                      </a:r>
                    </a:p>
                  </a:txBody>
                  <a:tcPr marL="29973" marR="29973" marT="14987" marB="14987" anchor="ctr">
                    <a:lnL>
                      <a:noFill/>
                    </a:lnL>
                    <a:lnR>
                      <a:noFill/>
                    </a:lnR>
                    <a:lnT>
                      <a:noFill/>
                    </a:lnT>
                    <a:lnB>
                      <a:noFill/>
                    </a:lnB>
                  </a:tcPr>
                </a:tc>
                <a:tc>
                  <a:txBody>
                    <a:bodyPr/>
                    <a:lstStyle/>
                    <a:p>
                      <a:pPr algn="ctr"/>
                      <a:r>
                        <a:rPr lang="en-IN" sz="1100" i="1"/>
                        <a:t>Vigna</a:t>
                      </a:r>
                      <a:endParaRPr lang="en-IN" sz="1100"/>
                    </a:p>
                  </a:txBody>
                  <a:tcPr marL="29973" marR="29973" marT="14987" marB="14987" anchor="ctr">
                    <a:lnL>
                      <a:noFill/>
                    </a:lnL>
                    <a:lnR>
                      <a:noFill/>
                    </a:lnR>
                    <a:lnT>
                      <a:noFill/>
                    </a:lnT>
                    <a:lnB>
                      <a:noFill/>
                    </a:lnB>
                  </a:tcPr>
                </a:tc>
                <a:tc>
                  <a:txBody>
                    <a:bodyPr/>
                    <a:lstStyle/>
                    <a:p>
                      <a:pPr algn="ctr"/>
                      <a:r>
                        <a:rPr lang="en-IN" sz="1100" i="1"/>
                        <a:t>unguiculata</a:t>
                      </a:r>
                      <a:endParaRPr lang="en-IN" sz="1100"/>
                    </a:p>
                  </a:txBody>
                  <a:tcPr marL="29973" marR="29973" marT="14987" marB="14987" anchor="ctr">
                    <a:lnL>
                      <a:noFill/>
                    </a:lnL>
                    <a:lnR>
                      <a:noFill/>
                    </a:lnR>
                    <a:lnT>
                      <a:noFill/>
                    </a:lnT>
                    <a:lnB>
                      <a:noFill/>
                    </a:lnB>
                  </a:tcPr>
                </a:tc>
                <a:tc>
                  <a:txBody>
                    <a:bodyPr/>
                    <a:lstStyle/>
                    <a:p>
                      <a:pPr algn="ctr"/>
                      <a:r>
                        <a:rPr lang="en-IN" sz="1100"/>
                        <a:t>Cultivated (IT97K-499-35)</a:t>
                      </a:r>
                    </a:p>
                  </a:txBody>
                  <a:tcPr marL="29973" marR="29973" marT="14987" marB="14987" anchor="ctr">
                    <a:lnL>
                      <a:noFill/>
                    </a:lnL>
                    <a:lnR>
                      <a:noFill/>
                    </a:lnR>
                    <a:lnT>
                      <a:noFill/>
                    </a:lnT>
                    <a:lnB>
                      <a:noFill/>
                    </a:lnB>
                  </a:tcPr>
                </a:tc>
                <a:tc>
                  <a:txBody>
                    <a:bodyPr/>
                    <a:lstStyle/>
                    <a:p>
                      <a:pPr algn="ctr"/>
                      <a:r>
                        <a:rPr lang="en-IN" sz="1100"/>
                        <a:t>Not complete</a:t>
                      </a:r>
                    </a:p>
                  </a:txBody>
                  <a:tcPr marL="29973" marR="29973" marT="14987" marB="14987" anchor="ctr">
                    <a:lnL>
                      <a:noFill/>
                    </a:lnL>
                    <a:lnR>
                      <a:noFill/>
                    </a:lnR>
                    <a:lnT>
                      <a:noFill/>
                    </a:lnT>
                    <a:lnB>
                      <a:noFill/>
                    </a:lnB>
                  </a:tcPr>
                </a:tc>
                <a:tc>
                  <a:txBody>
                    <a:bodyPr/>
                    <a:lstStyle/>
                    <a:p>
                      <a:pPr algn="ctr"/>
                      <a:r>
                        <a:rPr lang="en-IN" sz="1100"/>
                        <a:t>620</a:t>
                      </a:r>
                    </a:p>
                  </a:txBody>
                  <a:tcPr marL="29973" marR="29973" marT="14987" marB="14987" anchor="ctr">
                    <a:lnL>
                      <a:noFill/>
                    </a:lnL>
                    <a:lnR>
                      <a:noFill/>
                    </a:lnR>
                    <a:lnT>
                      <a:noFill/>
                    </a:lnT>
                    <a:lnB>
                      <a:noFill/>
                    </a:lnB>
                  </a:tcPr>
                </a:tc>
                <a:tc>
                  <a:txBody>
                    <a:bodyPr/>
                    <a:lstStyle/>
                    <a:p>
                      <a:pPr algn="ctr"/>
                      <a:r>
                        <a:rPr lang="en-IN" sz="1100"/>
                        <a:t>9</a:t>
                      </a:r>
                    </a:p>
                  </a:txBody>
                  <a:tcPr marL="29973" marR="29973" marT="14987" marB="14987" anchor="ctr">
                    <a:lnL>
                      <a:noFill/>
                    </a:lnL>
                    <a:lnR>
                      <a:noFill/>
                    </a:lnR>
                    <a:lnT>
                      <a:noFill/>
                    </a:lnT>
                    <a:lnB>
                      <a:noFill/>
                    </a:lnB>
                  </a:tcPr>
                </a:tc>
                <a:tc>
                  <a:txBody>
                    <a:bodyPr/>
                    <a:lstStyle/>
                    <a:p>
                      <a:pPr algn="ctr"/>
                      <a:r>
                        <a:rPr lang="en-IN" sz="1100"/>
                        <a:t>[</a:t>
                      </a:r>
                      <a:r>
                        <a:rPr lang="en-IN" sz="1100">
                          <a:hlinkClick r:id="rId2"/>
                        </a:rPr>
                        <a:t>73</a:t>
                      </a:r>
                      <a:r>
                        <a:rPr lang="en-IN" sz="1100"/>
                        <a:t>]</a:t>
                      </a:r>
                    </a:p>
                  </a:txBody>
                  <a:tcPr marL="29973" marR="29973" marT="14987" marB="14987" anchor="ctr">
                    <a:lnL>
                      <a:noFill/>
                    </a:lnL>
                    <a:lnR>
                      <a:noFill/>
                    </a:lnR>
                    <a:lnT>
                      <a:noFill/>
                    </a:lnT>
                    <a:lnB>
                      <a:noFill/>
                    </a:lnB>
                  </a:tcPr>
                </a:tc>
                <a:extLst>
                  <a:ext uri="{0D108BD9-81ED-4DB2-BD59-A6C34878D82A}">
                    <a16:rowId xmlns:a16="http://schemas.microsoft.com/office/drawing/2014/main" val="10014"/>
                  </a:ext>
                </a:extLst>
              </a:tr>
              <a:tr h="278985">
                <a:tc>
                  <a:txBody>
                    <a:bodyPr/>
                    <a:lstStyle/>
                    <a:p>
                      <a:pPr algn="ctr"/>
                      <a:r>
                        <a:rPr lang="en-IN" sz="1100"/>
                        <a:t>Lupin</a:t>
                      </a:r>
                    </a:p>
                  </a:txBody>
                  <a:tcPr marL="29973" marR="29973" marT="14987" marB="14987" anchor="ctr">
                    <a:lnL>
                      <a:noFill/>
                    </a:lnL>
                    <a:lnR>
                      <a:noFill/>
                    </a:lnR>
                    <a:lnT>
                      <a:noFill/>
                    </a:lnT>
                    <a:lnB>
                      <a:noFill/>
                    </a:lnB>
                  </a:tcPr>
                </a:tc>
                <a:tc>
                  <a:txBody>
                    <a:bodyPr/>
                    <a:lstStyle/>
                    <a:p>
                      <a:pPr algn="ctr"/>
                      <a:r>
                        <a:rPr lang="en-IN" sz="1100" i="1"/>
                        <a:t>Lupinus</a:t>
                      </a:r>
                      <a:endParaRPr lang="en-IN" sz="1100"/>
                    </a:p>
                  </a:txBody>
                  <a:tcPr marL="29973" marR="29973" marT="14987" marB="14987" anchor="ctr">
                    <a:lnL>
                      <a:noFill/>
                    </a:lnL>
                    <a:lnR>
                      <a:noFill/>
                    </a:lnR>
                    <a:lnT>
                      <a:noFill/>
                    </a:lnT>
                    <a:lnB>
                      <a:noFill/>
                    </a:lnB>
                  </a:tcPr>
                </a:tc>
                <a:tc>
                  <a:txBody>
                    <a:bodyPr/>
                    <a:lstStyle/>
                    <a:p>
                      <a:pPr algn="ctr"/>
                      <a:r>
                        <a:rPr lang="en-IN" sz="1100" i="1"/>
                        <a:t>angustifolius</a:t>
                      </a:r>
                      <a:endParaRPr lang="en-IN" sz="1100"/>
                    </a:p>
                  </a:txBody>
                  <a:tcPr marL="29973" marR="29973" marT="14987" marB="14987" anchor="ctr">
                    <a:lnL>
                      <a:noFill/>
                    </a:lnL>
                    <a:lnR>
                      <a:noFill/>
                    </a:lnR>
                    <a:lnT>
                      <a:noFill/>
                    </a:lnT>
                    <a:lnB>
                      <a:noFill/>
                    </a:lnB>
                  </a:tcPr>
                </a:tc>
                <a:tc>
                  <a:txBody>
                    <a:bodyPr/>
                    <a:lstStyle/>
                    <a:p>
                      <a:pPr algn="ctr"/>
                      <a:r>
                        <a:rPr lang="en-IN" sz="1100"/>
                        <a:t>Cultivated (Tanjil)</a:t>
                      </a:r>
                    </a:p>
                  </a:txBody>
                  <a:tcPr marL="29973" marR="29973" marT="14987" marB="14987" anchor="ctr">
                    <a:lnL>
                      <a:noFill/>
                    </a:lnL>
                    <a:lnR>
                      <a:noFill/>
                    </a:lnR>
                    <a:lnT>
                      <a:noFill/>
                    </a:lnT>
                    <a:lnB>
                      <a:noFill/>
                    </a:lnB>
                  </a:tcPr>
                </a:tc>
                <a:tc>
                  <a:txBody>
                    <a:bodyPr/>
                    <a:lstStyle/>
                    <a:p>
                      <a:pPr algn="ctr"/>
                      <a:r>
                        <a:rPr lang="en-IN" sz="1100"/>
                        <a:t>609</a:t>
                      </a:r>
                    </a:p>
                  </a:txBody>
                  <a:tcPr marL="29973" marR="29973" marT="14987" marB="14987" anchor="ctr">
                    <a:lnL>
                      <a:noFill/>
                    </a:lnL>
                    <a:lnR>
                      <a:noFill/>
                    </a:lnR>
                    <a:lnT>
                      <a:noFill/>
                    </a:lnT>
                    <a:lnB>
                      <a:noFill/>
                    </a:lnB>
                  </a:tcPr>
                </a:tc>
                <a:tc>
                  <a:txBody>
                    <a:bodyPr/>
                    <a:lstStyle/>
                    <a:p>
                      <a:pPr algn="ctr"/>
                      <a:r>
                        <a:rPr lang="en-IN" sz="1100"/>
                        <a:t>951</a:t>
                      </a:r>
                    </a:p>
                  </a:txBody>
                  <a:tcPr marL="29973" marR="29973" marT="14987" marB="14987" anchor="ctr">
                    <a:lnL>
                      <a:noFill/>
                    </a:lnL>
                    <a:lnR>
                      <a:noFill/>
                    </a:lnR>
                    <a:lnT>
                      <a:noFill/>
                    </a:lnT>
                    <a:lnB>
                      <a:noFill/>
                    </a:lnB>
                  </a:tcPr>
                </a:tc>
                <a:tc>
                  <a:txBody>
                    <a:bodyPr/>
                    <a:lstStyle/>
                    <a:p>
                      <a:pPr algn="ctr"/>
                      <a:r>
                        <a:rPr lang="en-IN" sz="1100"/>
                        <a:t>6, 10, 11</a:t>
                      </a:r>
                    </a:p>
                  </a:txBody>
                  <a:tcPr marL="29973" marR="29973" marT="14987" marB="14987" anchor="ctr">
                    <a:lnL>
                      <a:noFill/>
                    </a:lnL>
                    <a:lnR>
                      <a:noFill/>
                    </a:lnR>
                    <a:lnT>
                      <a:noFill/>
                    </a:lnT>
                    <a:lnB>
                      <a:noFill/>
                    </a:lnB>
                  </a:tcPr>
                </a:tc>
                <a:tc>
                  <a:txBody>
                    <a:bodyPr/>
                    <a:lstStyle/>
                    <a:p>
                      <a:pPr algn="ctr"/>
                      <a:r>
                        <a:rPr lang="en-IN" sz="1100"/>
                        <a:t>[</a:t>
                      </a:r>
                      <a:r>
                        <a:rPr lang="en-IN" sz="1100">
                          <a:hlinkClick r:id="rId2"/>
                        </a:rPr>
                        <a:t>74</a:t>
                      </a:r>
                      <a:r>
                        <a:rPr lang="en-IN" sz="1100"/>
                        <a:t>]</a:t>
                      </a:r>
                    </a:p>
                  </a:txBody>
                  <a:tcPr marL="29973" marR="29973" marT="14987" marB="14987" anchor="ctr">
                    <a:lnL>
                      <a:noFill/>
                    </a:lnL>
                    <a:lnR>
                      <a:noFill/>
                    </a:lnR>
                    <a:lnT>
                      <a:noFill/>
                    </a:lnT>
                    <a:lnB>
                      <a:noFill/>
                    </a:lnB>
                  </a:tcPr>
                </a:tc>
                <a:extLst>
                  <a:ext uri="{0D108BD9-81ED-4DB2-BD59-A6C34878D82A}">
                    <a16:rowId xmlns:a16="http://schemas.microsoft.com/office/drawing/2014/main" val="10015"/>
                  </a:ext>
                </a:extLst>
              </a:tr>
              <a:tr h="278985">
                <a:tc>
                  <a:txBody>
                    <a:bodyPr/>
                    <a:lstStyle/>
                    <a:p>
                      <a:pPr algn="ctr"/>
                      <a:r>
                        <a:rPr lang="en-IN" sz="1100"/>
                        <a:t>Lupin</a:t>
                      </a:r>
                    </a:p>
                  </a:txBody>
                  <a:tcPr marL="29973" marR="29973" marT="14987" marB="14987" anchor="ctr">
                    <a:lnL>
                      <a:noFill/>
                    </a:lnL>
                    <a:lnR>
                      <a:noFill/>
                    </a:lnR>
                    <a:lnT>
                      <a:noFill/>
                    </a:lnT>
                    <a:lnB>
                      <a:noFill/>
                    </a:lnB>
                  </a:tcPr>
                </a:tc>
                <a:tc>
                  <a:txBody>
                    <a:bodyPr/>
                    <a:lstStyle/>
                    <a:p>
                      <a:pPr algn="ctr"/>
                      <a:r>
                        <a:rPr lang="en-IN" sz="1100" i="1"/>
                        <a:t>Lupinus</a:t>
                      </a:r>
                      <a:endParaRPr lang="en-IN" sz="1100"/>
                    </a:p>
                  </a:txBody>
                  <a:tcPr marL="29973" marR="29973" marT="14987" marB="14987" anchor="ctr">
                    <a:lnL>
                      <a:noFill/>
                    </a:lnL>
                    <a:lnR>
                      <a:noFill/>
                    </a:lnR>
                    <a:lnT>
                      <a:noFill/>
                    </a:lnT>
                    <a:lnB>
                      <a:noFill/>
                    </a:lnB>
                  </a:tcPr>
                </a:tc>
                <a:tc>
                  <a:txBody>
                    <a:bodyPr/>
                    <a:lstStyle/>
                    <a:p>
                      <a:pPr algn="ctr"/>
                      <a:r>
                        <a:rPr lang="en-IN" sz="1100" i="1"/>
                        <a:t>angustifolius</a:t>
                      </a:r>
                      <a:endParaRPr lang="en-IN" sz="1100"/>
                    </a:p>
                  </a:txBody>
                  <a:tcPr marL="29973" marR="29973" marT="14987" marB="14987" anchor="ctr">
                    <a:lnL>
                      <a:noFill/>
                    </a:lnL>
                    <a:lnR>
                      <a:noFill/>
                    </a:lnR>
                    <a:lnT>
                      <a:noFill/>
                    </a:lnT>
                    <a:lnB>
                      <a:noFill/>
                    </a:lnB>
                  </a:tcPr>
                </a:tc>
                <a:tc>
                  <a:txBody>
                    <a:bodyPr/>
                    <a:lstStyle/>
                    <a:p>
                      <a:pPr algn="ctr"/>
                      <a:r>
                        <a:rPr lang="en-IN" sz="1100"/>
                        <a:t>Cultivated (Tanjil)</a:t>
                      </a:r>
                    </a:p>
                  </a:txBody>
                  <a:tcPr marL="29973" marR="29973" marT="14987" marB="14987" anchor="ctr">
                    <a:lnL>
                      <a:noFill/>
                    </a:lnL>
                    <a:lnR>
                      <a:noFill/>
                    </a:lnR>
                    <a:lnT>
                      <a:noFill/>
                    </a:lnT>
                    <a:lnB>
                      <a:noFill/>
                    </a:lnB>
                  </a:tcPr>
                </a:tc>
                <a:tc>
                  <a:txBody>
                    <a:bodyPr/>
                    <a:lstStyle/>
                    <a:p>
                      <a:pPr algn="ctr"/>
                      <a:r>
                        <a:rPr lang="en-IN" sz="1100"/>
                        <a:t>598</a:t>
                      </a:r>
                    </a:p>
                  </a:txBody>
                  <a:tcPr marL="29973" marR="29973" marT="14987" marB="14987" anchor="ctr">
                    <a:lnL>
                      <a:noFill/>
                    </a:lnL>
                    <a:lnR>
                      <a:noFill/>
                    </a:lnR>
                    <a:lnT>
                      <a:noFill/>
                    </a:lnT>
                    <a:lnB>
                      <a:noFill/>
                    </a:lnB>
                  </a:tcPr>
                </a:tc>
                <a:tc>
                  <a:txBody>
                    <a:bodyPr/>
                    <a:lstStyle/>
                    <a:p>
                      <a:pPr algn="ctr"/>
                      <a:r>
                        <a:rPr lang="en-IN" sz="1100"/>
                        <a:t>1153</a:t>
                      </a:r>
                    </a:p>
                  </a:txBody>
                  <a:tcPr marL="29973" marR="29973" marT="14987" marB="14987" anchor="ctr">
                    <a:lnL>
                      <a:noFill/>
                    </a:lnL>
                    <a:lnR>
                      <a:noFill/>
                    </a:lnR>
                    <a:lnT>
                      <a:noFill/>
                    </a:lnT>
                    <a:lnB>
                      <a:noFill/>
                    </a:lnB>
                  </a:tcPr>
                </a:tc>
                <a:tc>
                  <a:txBody>
                    <a:bodyPr/>
                    <a:lstStyle/>
                    <a:p>
                      <a:pPr algn="ctr"/>
                      <a:endParaRPr lang="en-IN" sz="1100"/>
                    </a:p>
                  </a:txBody>
                  <a:tcPr marL="29973" marR="29973" marT="14987" marB="14987" anchor="ctr">
                    <a:lnL>
                      <a:noFill/>
                    </a:lnL>
                    <a:lnR>
                      <a:noFill/>
                    </a:lnR>
                    <a:lnT>
                      <a:noFill/>
                    </a:lnT>
                    <a:lnB>
                      <a:noFill/>
                    </a:lnB>
                  </a:tcPr>
                </a:tc>
                <a:tc>
                  <a:txBody>
                    <a:bodyPr/>
                    <a:lstStyle/>
                    <a:p>
                      <a:pPr algn="ctr"/>
                      <a:r>
                        <a:rPr lang="en-IN" sz="1100"/>
                        <a:t>[</a:t>
                      </a:r>
                      <a:r>
                        <a:rPr lang="en-IN" sz="1100">
                          <a:hlinkClick r:id="rId2"/>
                        </a:rPr>
                        <a:t>75</a:t>
                      </a:r>
                      <a:r>
                        <a:rPr lang="en-IN" sz="1100"/>
                        <a:t>]</a:t>
                      </a:r>
                    </a:p>
                  </a:txBody>
                  <a:tcPr marL="29973" marR="29973" marT="14987" marB="14987" anchor="ctr">
                    <a:lnL>
                      <a:noFill/>
                    </a:lnL>
                    <a:lnR>
                      <a:noFill/>
                    </a:lnR>
                    <a:lnT>
                      <a:noFill/>
                    </a:lnT>
                    <a:lnB>
                      <a:noFill/>
                    </a:lnB>
                  </a:tcPr>
                </a:tc>
                <a:extLst>
                  <a:ext uri="{0D108BD9-81ED-4DB2-BD59-A6C34878D82A}">
                    <a16:rowId xmlns:a16="http://schemas.microsoft.com/office/drawing/2014/main" val="10016"/>
                  </a:ext>
                </a:extLst>
              </a:tr>
              <a:tr h="278985">
                <a:tc>
                  <a:txBody>
                    <a:bodyPr/>
                    <a:lstStyle/>
                    <a:p>
                      <a:pPr algn="ctr"/>
                      <a:r>
                        <a:rPr lang="en-IN" sz="1100"/>
                        <a:t>Pigeonpea</a:t>
                      </a:r>
                    </a:p>
                  </a:txBody>
                  <a:tcPr marL="29973" marR="29973" marT="14987" marB="14987" anchor="ctr">
                    <a:lnL>
                      <a:noFill/>
                    </a:lnL>
                    <a:lnR>
                      <a:noFill/>
                    </a:lnR>
                    <a:lnT>
                      <a:noFill/>
                    </a:lnT>
                    <a:lnB>
                      <a:noFill/>
                    </a:lnB>
                  </a:tcPr>
                </a:tc>
                <a:tc>
                  <a:txBody>
                    <a:bodyPr/>
                    <a:lstStyle/>
                    <a:p>
                      <a:pPr algn="ctr"/>
                      <a:r>
                        <a:rPr lang="en-IN" sz="1100" i="1"/>
                        <a:t>Cajanus</a:t>
                      </a:r>
                      <a:endParaRPr lang="en-IN" sz="1100"/>
                    </a:p>
                  </a:txBody>
                  <a:tcPr marL="29973" marR="29973" marT="14987" marB="14987" anchor="ctr">
                    <a:lnL>
                      <a:noFill/>
                    </a:lnL>
                    <a:lnR>
                      <a:noFill/>
                    </a:lnR>
                    <a:lnT>
                      <a:noFill/>
                    </a:lnT>
                    <a:lnB>
                      <a:noFill/>
                    </a:lnB>
                  </a:tcPr>
                </a:tc>
                <a:tc>
                  <a:txBody>
                    <a:bodyPr/>
                    <a:lstStyle/>
                    <a:p>
                      <a:pPr algn="ctr"/>
                      <a:r>
                        <a:rPr lang="en-IN" sz="1100" i="1"/>
                        <a:t>cajan</a:t>
                      </a:r>
                      <a:endParaRPr lang="en-IN" sz="1100"/>
                    </a:p>
                  </a:txBody>
                  <a:tcPr marL="29973" marR="29973" marT="14987" marB="14987" anchor="ctr">
                    <a:lnL>
                      <a:noFill/>
                    </a:lnL>
                    <a:lnR>
                      <a:noFill/>
                    </a:lnR>
                    <a:lnT>
                      <a:noFill/>
                    </a:lnT>
                    <a:lnB>
                      <a:noFill/>
                    </a:lnB>
                  </a:tcPr>
                </a:tc>
                <a:tc>
                  <a:txBody>
                    <a:bodyPr/>
                    <a:lstStyle/>
                    <a:p>
                      <a:pPr algn="ctr"/>
                      <a:r>
                        <a:rPr lang="en-IN" sz="1100"/>
                        <a:t>Cultivated (Asha)</a:t>
                      </a:r>
                    </a:p>
                  </a:txBody>
                  <a:tcPr marL="29973" marR="29973" marT="14987" marB="14987" anchor="ctr">
                    <a:lnL>
                      <a:noFill/>
                    </a:lnL>
                    <a:lnR>
                      <a:noFill/>
                    </a:lnR>
                    <a:lnT>
                      <a:noFill/>
                    </a:lnT>
                    <a:lnB>
                      <a:noFill/>
                    </a:lnB>
                  </a:tcPr>
                </a:tc>
                <a:tc>
                  <a:txBody>
                    <a:bodyPr/>
                    <a:lstStyle/>
                    <a:p>
                      <a:pPr algn="ctr"/>
                      <a:r>
                        <a:rPr lang="en-IN" sz="1100"/>
                        <a:t>606</a:t>
                      </a:r>
                    </a:p>
                  </a:txBody>
                  <a:tcPr marL="29973" marR="29973" marT="14987" marB="14987" anchor="ctr">
                    <a:lnL>
                      <a:noFill/>
                    </a:lnL>
                    <a:lnR>
                      <a:noFill/>
                    </a:lnR>
                    <a:lnT>
                      <a:noFill/>
                    </a:lnT>
                    <a:lnB>
                      <a:noFill/>
                    </a:lnB>
                  </a:tcPr>
                </a:tc>
                <a:tc>
                  <a:txBody>
                    <a:bodyPr/>
                    <a:lstStyle/>
                    <a:p>
                      <a:pPr algn="ctr"/>
                      <a:r>
                        <a:rPr lang="en-IN" sz="1100"/>
                        <a:t>833</a:t>
                      </a:r>
                    </a:p>
                  </a:txBody>
                  <a:tcPr marL="29973" marR="29973" marT="14987" marB="14987" anchor="ctr">
                    <a:lnL>
                      <a:noFill/>
                    </a:lnL>
                    <a:lnR>
                      <a:noFill/>
                    </a:lnR>
                    <a:lnT>
                      <a:noFill/>
                    </a:lnT>
                    <a:lnB>
                      <a:noFill/>
                    </a:lnB>
                  </a:tcPr>
                </a:tc>
                <a:tc>
                  <a:txBody>
                    <a:bodyPr/>
                    <a:lstStyle/>
                    <a:p>
                      <a:pPr algn="ctr"/>
                      <a:r>
                        <a:rPr lang="en-IN" sz="1100"/>
                        <a:t>6</a:t>
                      </a:r>
                    </a:p>
                  </a:txBody>
                  <a:tcPr marL="29973" marR="29973" marT="14987" marB="14987" anchor="ctr">
                    <a:lnL>
                      <a:noFill/>
                    </a:lnL>
                    <a:lnR>
                      <a:noFill/>
                    </a:lnR>
                    <a:lnT>
                      <a:noFill/>
                    </a:lnT>
                    <a:lnB>
                      <a:noFill/>
                    </a:lnB>
                  </a:tcPr>
                </a:tc>
                <a:tc>
                  <a:txBody>
                    <a:bodyPr/>
                    <a:lstStyle/>
                    <a:p>
                      <a:pPr algn="ctr"/>
                      <a:r>
                        <a:rPr lang="en-IN" sz="1100"/>
                        <a:t>[</a:t>
                      </a:r>
                      <a:r>
                        <a:rPr lang="en-IN" sz="1100">
                          <a:hlinkClick r:id="rId2"/>
                        </a:rPr>
                        <a:t>76</a:t>
                      </a:r>
                      <a:r>
                        <a:rPr lang="en-IN" sz="1100"/>
                        <a:t>]</a:t>
                      </a:r>
                    </a:p>
                  </a:txBody>
                  <a:tcPr marL="29973" marR="29973" marT="14987" marB="14987" anchor="ctr">
                    <a:lnL>
                      <a:noFill/>
                    </a:lnL>
                    <a:lnR>
                      <a:noFill/>
                    </a:lnR>
                    <a:lnT>
                      <a:noFill/>
                    </a:lnT>
                    <a:lnB>
                      <a:noFill/>
                    </a:lnB>
                  </a:tcPr>
                </a:tc>
                <a:extLst>
                  <a:ext uri="{0D108BD9-81ED-4DB2-BD59-A6C34878D82A}">
                    <a16:rowId xmlns:a16="http://schemas.microsoft.com/office/drawing/2014/main" val="10017"/>
                  </a:ext>
                </a:extLst>
              </a:tr>
              <a:tr h="278985">
                <a:tc>
                  <a:txBody>
                    <a:bodyPr/>
                    <a:lstStyle/>
                    <a:p>
                      <a:pPr algn="ctr"/>
                      <a:r>
                        <a:rPr lang="en-IN" sz="1100">
                          <a:effectLst/>
                        </a:rPr>
                        <a:t>Pigeonpea</a:t>
                      </a:r>
                    </a:p>
                  </a:txBody>
                  <a:tcPr marL="29973" marR="29973" marT="14987" marB="14987" anchor="ctr">
                    <a:lnL>
                      <a:noFill/>
                    </a:lnL>
                    <a:lnR>
                      <a:noFill/>
                    </a:lnR>
                    <a:lnT>
                      <a:noFill/>
                    </a:lnT>
                    <a:lnB w="9525" cap="flat" cmpd="sng" algn="ctr">
                      <a:solidFill>
                        <a:schemeClr val="bg1"/>
                      </a:solidFill>
                      <a:prstDash val="solid"/>
                      <a:round/>
                      <a:headEnd type="none" w="med" len="med"/>
                      <a:tailEnd type="none" w="med" len="med"/>
                    </a:lnB>
                  </a:tcPr>
                </a:tc>
                <a:tc>
                  <a:txBody>
                    <a:bodyPr/>
                    <a:lstStyle/>
                    <a:p>
                      <a:pPr algn="ctr"/>
                      <a:r>
                        <a:rPr lang="en-IN" sz="1100" i="1">
                          <a:effectLst/>
                        </a:rPr>
                        <a:t>Cajanus</a:t>
                      </a:r>
                      <a:endParaRPr lang="en-IN" sz="1100">
                        <a:effectLst/>
                      </a:endParaRPr>
                    </a:p>
                  </a:txBody>
                  <a:tcPr marL="29973" marR="29973" marT="14987" marB="14987" anchor="ctr">
                    <a:lnL>
                      <a:noFill/>
                    </a:lnL>
                    <a:lnR>
                      <a:noFill/>
                    </a:lnR>
                    <a:lnT>
                      <a:noFill/>
                    </a:lnT>
                    <a:lnB w="9525" cap="flat" cmpd="sng" algn="ctr">
                      <a:solidFill>
                        <a:schemeClr val="bg1"/>
                      </a:solidFill>
                      <a:prstDash val="solid"/>
                      <a:round/>
                      <a:headEnd type="none" w="med" len="med"/>
                      <a:tailEnd type="none" w="med" len="med"/>
                    </a:lnB>
                  </a:tcPr>
                </a:tc>
                <a:tc>
                  <a:txBody>
                    <a:bodyPr/>
                    <a:lstStyle/>
                    <a:p>
                      <a:pPr algn="ctr"/>
                      <a:r>
                        <a:rPr lang="en-IN" sz="1100" i="1">
                          <a:effectLst/>
                        </a:rPr>
                        <a:t>cajan</a:t>
                      </a:r>
                      <a:endParaRPr lang="en-IN" sz="1100">
                        <a:effectLst/>
                      </a:endParaRPr>
                    </a:p>
                  </a:txBody>
                  <a:tcPr marL="29973" marR="29973" marT="14987" marB="14987" anchor="ctr">
                    <a:lnL>
                      <a:noFill/>
                    </a:lnL>
                    <a:lnR>
                      <a:noFill/>
                    </a:lnR>
                    <a:lnT>
                      <a:noFill/>
                    </a:lnT>
                    <a:lnB w="9525" cap="flat" cmpd="sng" algn="ctr">
                      <a:solidFill>
                        <a:schemeClr val="bg1"/>
                      </a:solidFill>
                      <a:prstDash val="solid"/>
                      <a:round/>
                      <a:headEnd type="none" w="med" len="med"/>
                      <a:tailEnd type="none" w="med" len="med"/>
                    </a:lnB>
                  </a:tcPr>
                </a:tc>
                <a:tc>
                  <a:txBody>
                    <a:bodyPr/>
                    <a:lstStyle/>
                    <a:p>
                      <a:pPr algn="ctr"/>
                      <a:r>
                        <a:rPr lang="en-IN" sz="1100">
                          <a:effectLst/>
                        </a:rPr>
                        <a:t>Cultivated (Asha)</a:t>
                      </a:r>
                    </a:p>
                  </a:txBody>
                  <a:tcPr marL="29973" marR="29973" marT="14987" marB="14987" anchor="ctr">
                    <a:lnL>
                      <a:noFill/>
                    </a:lnL>
                    <a:lnR>
                      <a:noFill/>
                    </a:lnR>
                    <a:lnT>
                      <a:noFill/>
                    </a:lnT>
                    <a:lnB w="9525" cap="flat" cmpd="sng" algn="ctr">
                      <a:solidFill>
                        <a:schemeClr val="bg1"/>
                      </a:solidFill>
                      <a:prstDash val="solid"/>
                      <a:round/>
                      <a:headEnd type="none" w="med" len="med"/>
                      <a:tailEnd type="none" w="med" len="med"/>
                    </a:lnB>
                  </a:tcPr>
                </a:tc>
                <a:tc>
                  <a:txBody>
                    <a:bodyPr/>
                    <a:lstStyle/>
                    <a:p>
                      <a:pPr algn="ctr"/>
                      <a:r>
                        <a:rPr lang="en-IN" sz="1100">
                          <a:effectLst/>
                        </a:rPr>
                        <a:t>511</a:t>
                      </a:r>
                    </a:p>
                  </a:txBody>
                  <a:tcPr marL="29973" marR="29973" marT="14987" marB="14987" anchor="ctr">
                    <a:lnL>
                      <a:noFill/>
                    </a:lnL>
                    <a:lnR>
                      <a:noFill/>
                    </a:lnR>
                    <a:lnT>
                      <a:noFill/>
                    </a:lnT>
                    <a:lnB w="9525" cap="flat" cmpd="sng" algn="ctr">
                      <a:solidFill>
                        <a:schemeClr val="bg1"/>
                      </a:solidFill>
                      <a:prstDash val="solid"/>
                      <a:round/>
                      <a:headEnd type="none" w="med" len="med"/>
                      <a:tailEnd type="none" w="med" len="med"/>
                    </a:lnB>
                  </a:tcPr>
                </a:tc>
                <a:tc>
                  <a:txBody>
                    <a:bodyPr/>
                    <a:lstStyle/>
                    <a:p>
                      <a:pPr algn="ctr"/>
                      <a:r>
                        <a:rPr lang="en-IN" sz="1100">
                          <a:effectLst/>
                        </a:rPr>
                        <a:t>858</a:t>
                      </a:r>
                    </a:p>
                  </a:txBody>
                  <a:tcPr marL="29973" marR="29973" marT="14987" marB="14987" anchor="ctr">
                    <a:lnL>
                      <a:noFill/>
                    </a:lnL>
                    <a:lnR>
                      <a:noFill/>
                    </a:lnR>
                    <a:lnT>
                      <a:noFill/>
                    </a:lnT>
                    <a:lnB w="9525" cap="flat" cmpd="sng" algn="ctr">
                      <a:solidFill>
                        <a:schemeClr val="bg1"/>
                      </a:solidFill>
                      <a:prstDash val="solid"/>
                      <a:round/>
                      <a:headEnd type="none" w="med" len="med"/>
                      <a:tailEnd type="none" w="med" len="med"/>
                    </a:lnB>
                  </a:tcPr>
                </a:tc>
                <a:tc>
                  <a:txBody>
                    <a:bodyPr/>
                    <a:lstStyle/>
                    <a:p>
                      <a:pPr algn="ctr"/>
                      <a:endParaRPr lang="en-IN" sz="1100">
                        <a:effectLst/>
                      </a:endParaRPr>
                    </a:p>
                  </a:txBody>
                  <a:tcPr marL="29973" marR="29973" marT="14987" marB="14987" anchor="ctr">
                    <a:lnL>
                      <a:noFill/>
                    </a:lnL>
                    <a:lnR>
                      <a:noFill/>
                    </a:lnR>
                    <a:lnT>
                      <a:noFill/>
                    </a:lnT>
                    <a:lnB w="9525" cap="flat" cmpd="sng" algn="ctr">
                      <a:solidFill>
                        <a:schemeClr val="bg1"/>
                      </a:solidFill>
                      <a:prstDash val="solid"/>
                      <a:round/>
                      <a:headEnd type="none" w="med" len="med"/>
                      <a:tailEnd type="none" w="med" len="med"/>
                    </a:lnB>
                  </a:tcPr>
                </a:tc>
                <a:tc>
                  <a:txBody>
                    <a:bodyPr/>
                    <a:lstStyle/>
                    <a:p>
                      <a:pPr algn="ctr"/>
                      <a:r>
                        <a:rPr lang="en-IN" sz="1100" dirty="0">
                          <a:effectLst/>
                        </a:rPr>
                        <a:t>[</a:t>
                      </a:r>
                      <a:r>
                        <a:rPr lang="en-IN" sz="1100" dirty="0">
                          <a:effectLst/>
                          <a:hlinkClick r:id="rId2"/>
                        </a:rPr>
                        <a:t>77</a:t>
                      </a:r>
                      <a:r>
                        <a:rPr lang="en-IN" sz="1100" dirty="0">
                          <a:effectLst/>
                        </a:rPr>
                        <a:t>]</a:t>
                      </a:r>
                    </a:p>
                  </a:txBody>
                  <a:tcPr marL="29973" marR="29973" marT="14987" marB="14987" anchor="ctr">
                    <a:lnL>
                      <a:noFill/>
                    </a:lnL>
                    <a:lnR>
                      <a:noFill/>
                    </a:lnR>
                    <a:lnT>
                      <a:noFill/>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8"/>
                  </a:ext>
                </a:extLst>
              </a:tr>
            </a:tbl>
          </a:graphicData>
        </a:graphic>
      </p:graphicFrame>
      <p:sp>
        <p:nvSpPr>
          <p:cNvPr id="5" name="Rectangle 4"/>
          <p:cNvSpPr/>
          <p:nvPr/>
        </p:nvSpPr>
        <p:spPr>
          <a:xfrm>
            <a:off x="7315200" y="381000"/>
            <a:ext cx="1295400" cy="3785652"/>
          </a:xfrm>
          <a:prstGeom prst="rect">
            <a:avLst/>
          </a:prstGeom>
        </p:spPr>
        <p:txBody>
          <a:bodyPr wrap="square">
            <a:spAutoFit/>
          </a:bodyPr>
          <a:lstStyle/>
          <a:p>
            <a:r>
              <a:rPr lang="en-IN" sz="2400" dirty="0"/>
              <a:t>De novo whole-genome sequencing results for various grain legumes</a:t>
            </a:r>
          </a:p>
        </p:txBody>
      </p:sp>
    </p:spTree>
    <p:extLst>
      <p:ext uri="{BB962C8B-B14F-4D97-AF65-F5344CB8AC3E}">
        <p14:creationId xmlns:p14="http://schemas.microsoft.com/office/powerpoint/2010/main" val="23719768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251289"/>
            <a:ext cx="8458200" cy="4059253"/>
          </a:xfrm>
          <a:prstGeom prst="rect">
            <a:avLst/>
          </a:prstGeom>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Calibri" panose="020F0502020204030204" pitchFamily="34" charset="0"/>
                <a:ea typeface="Calibri" panose="020F0502020204030204" pitchFamily="34" charset="0"/>
                <a:cs typeface="Mangal" panose="02040503050203030202" pitchFamily="18" charset="0"/>
              </a:rPr>
              <a:t>Identified genes </a:t>
            </a:r>
            <a:r>
              <a:rPr lang="en-IN" sz="2400" dirty="0" smtClean="0">
                <a:latin typeface="Calibri" panose="020F0502020204030204" pitchFamily="34" charset="0"/>
                <a:ea typeface="Calibri" panose="020F0502020204030204" pitchFamily="34" charset="0"/>
                <a:cs typeface="Mangal" panose="02040503050203030202" pitchFamily="18" charset="0"/>
              </a:rPr>
              <a:t>responsive to </a:t>
            </a:r>
            <a:r>
              <a:rPr lang="en-IN" sz="2400" dirty="0" err="1">
                <a:latin typeface="Calibri" panose="020F0502020204030204" pitchFamily="34" charset="0"/>
                <a:ea typeface="Calibri" panose="020F0502020204030204" pitchFamily="34" charset="0"/>
                <a:cs typeface="Mangal" panose="02040503050203030202" pitchFamily="18" charset="0"/>
              </a:rPr>
              <a:t>i</a:t>
            </a:r>
            <a:r>
              <a:rPr lang="en-IN" sz="2400" dirty="0" err="1">
                <a:solidFill>
                  <a:srgbClr val="FF0000"/>
                </a:solidFill>
                <a:latin typeface="Calibri" panose="020F0502020204030204" pitchFamily="34" charset="0"/>
                <a:ea typeface="Calibri" panose="020F0502020204030204" pitchFamily="34" charset="0"/>
                <a:cs typeface="Mangal" panose="02040503050203030202" pitchFamily="18" charset="0"/>
              </a:rPr>
              <a:t>mazethapyr</a:t>
            </a:r>
            <a:r>
              <a:rPr lang="en-IN" sz="2400" dirty="0">
                <a:latin typeface="Calibri" panose="020F0502020204030204" pitchFamily="34" charset="0"/>
                <a:ea typeface="Calibri" panose="020F0502020204030204" pitchFamily="34" charset="0"/>
                <a:cs typeface="Mangal" panose="02040503050203030202" pitchFamily="18" charset="0"/>
              </a:rPr>
              <a:t> herbicide in chickpea</a:t>
            </a: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Calibri" panose="020F0502020204030204" pitchFamily="34" charset="0"/>
                <a:ea typeface="Calibri" panose="020F0502020204030204" pitchFamily="34" charset="0"/>
                <a:cs typeface="Mangal" panose="02040503050203030202" pitchFamily="18" charset="0"/>
              </a:rPr>
              <a:t>Identified </a:t>
            </a:r>
            <a:r>
              <a:rPr lang="en-IN" sz="2400" dirty="0">
                <a:solidFill>
                  <a:srgbClr val="FF0000"/>
                </a:solidFill>
                <a:latin typeface="Calibri" panose="020F0502020204030204" pitchFamily="34" charset="0"/>
                <a:ea typeface="Calibri" panose="020F0502020204030204" pitchFamily="34" charset="0"/>
                <a:cs typeface="Mangal" panose="02040503050203030202" pitchFamily="18" charset="0"/>
              </a:rPr>
              <a:t>9 stress responsive microRNAs </a:t>
            </a:r>
            <a:r>
              <a:rPr lang="en-IN" sz="2400" dirty="0">
                <a:latin typeface="Calibri" panose="020F0502020204030204" pitchFamily="34" charset="0"/>
                <a:ea typeface="Calibri" panose="020F0502020204030204" pitchFamily="34" charset="0"/>
                <a:cs typeface="Mangal" panose="02040503050203030202" pitchFamily="18" charset="0"/>
              </a:rPr>
              <a:t>in </a:t>
            </a:r>
            <a:r>
              <a:rPr lang="en-IN" sz="2400" dirty="0" err="1">
                <a:latin typeface="Calibri" panose="020F0502020204030204" pitchFamily="34" charset="0"/>
                <a:ea typeface="Calibri" panose="020F0502020204030204" pitchFamily="34" charset="0"/>
                <a:cs typeface="Mangal" panose="02040503050203030202" pitchFamily="18" charset="0"/>
              </a:rPr>
              <a:t>pigeonpea</a:t>
            </a:r>
            <a:endParaRPr lang="en-IN" sz="24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Calibri" panose="020F0502020204030204" pitchFamily="34" charset="0"/>
                <a:ea typeface="Calibri" panose="020F0502020204030204" pitchFamily="34" charset="0"/>
                <a:cs typeface="Mangal" panose="02040503050203030202" pitchFamily="18" charset="0"/>
              </a:rPr>
              <a:t>Genome-wide identification of </a:t>
            </a:r>
            <a:r>
              <a:rPr lang="en-IN" sz="2400" i="1" dirty="0">
                <a:solidFill>
                  <a:srgbClr val="FF0000"/>
                </a:solidFill>
                <a:latin typeface="Calibri" panose="020F0502020204030204" pitchFamily="34" charset="0"/>
                <a:ea typeface="Calibri" panose="020F0502020204030204" pitchFamily="34" charset="0"/>
                <a:cs typeface="Mangal" panose="02040503050203030202" pitchFamily="18" charset="0"/>
              </a:rPr>
              <a:t>MADS </a:t>
            </a:r>
            <a:r>
              <a:rPr lang="en-IN" sz="2400" dirty="0">
                <a:solidFill>
                  <a:srgbClr val="FF0000"/>
                </a:solidFill>
                <a:latin typeface="Calibri" panose="020F0502020204030204" pitchFamily="34" charset="0"/>
                <a:ea typeface="Calibri" panose="020F0502020204030204" pitchFamily="34" charset="0"/>
                <a:cs typeface="Mangal" panose="02040503050203030202" pitchFamily="18" charset="0"/>
              </a:rPr>
              <a:t>box and</a:t>
            </a:r>
            <a:r>
              <a:rPr lang="en-IN" sz="2400" i="1" dirty="0">
                <a:solidFill>
                  <a:srgbClr val="FF0000"/>
                </a:solidFill>
                <a:latin typeface="Calibri" panose="020F0502020204030204" pitchFamily="34" charset="0"/>
                <a:ea typeface="Calibri" panose="020F0502020204030204" pitchFamily="34" charset="0"/>
                <a:cs typeface="Mangal" panose="02040503050203030202" pitchFamily="18" charset="0"/>
              </a:rPr>
              <a:t> WRKY </a:t>
            </a:r>
            <a:r>
              <a:rPr lang="en-IN" sz="2400" dirty="0">
                <a:solidFill>
                  <a:srgbClr val="FF0000"/>
                </a:solidFill>
                <a:latin typeface="Calibri" panose="020F0502020204030204" pitchFamily="34" charset="0"/>
                <a:ea typeface="Calibri" panose="020F0502020204030204" pitchFamily="34" charset="0"/>
                <a:cs typeface="Mangal" panose="02040503050203030202" pitchFamily="18" charset="0"/>
              </a:rPr>
              <a:t>transcription factor genes </a:t>
            </a:r>
            <a:r>
              <a:rPr lang="en-IN" sz="2400" dirty="0">
                <a:latin typeface="Calibri" panose="020F0502020204030204" pitchFamily="34" charset="0"/>
                <a:ea typeface="Calibri" panose="020F0502020204030204" pitchFamily="34" charset="0"/>
                <a:cs typeface="Mangal" panose="02040503050203030202" pitchFamily="18" charset="0"/>
              </a:rPr>
              <a:t>in chickpea</a:t>
            </a: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Calibri" panose="020F0502020204030204" pitchFamily="34" charset="0"/>
                <a:ea typeface="Calibri" panose="020F0502020204030204" pitchFamily="34" charset="0"/>
                <a:cs typeface="Mangal" panose="02040503050203030202" pitchFamily="18" charset="0"/>
              </a:rPr>
              <a:t>Identified novel </a:t>
            </a:r>
            <a:r>
              <a:rPr lang="en-IN" sz="2400" dirty="0">
                <a:solidFill>
                  <a:srgbClr val="FF0000"/>
                </a:solidFill>
                <a:latin typeface="Calibri" panose="020F0502020204030204" pitchFamily="34" charset="0"/>
                <a:ea typeface="Calibri" panose="020F0502020204030204" pitchFamily="34" charset="0"/>
                <a:cs typeface="Mangal" panose="02040503050203030202" pitchFamily="18" charset="0"/>
              </a:rPr>
              <a:t>pod specific promoter</a:t>
            </a:r>
            <a:r>
              <a:rPr lang="en-IN" sz="2400" dirty="0">
                <a:latin typeface="Calibri" panose="020F0502020204030204" pitchFamily="34" charset="0"/>
                <a:ea typeface="Calibri" panose="020F0502020204030204" pitchFamily="34" charset="0"/>
                <a:cs typeface="Mangal" panose="02040503050203030202" pitchFamily="18" charset="0"/>
              </a:rPr>
              <a:t> and multiple stress responsive </a:t>
            </a:r>
            <a:r>
              <a:rPr lang="en-IN" sz="2400" i="1" dirty="0">
                <a:latin typeface="Calibri" panose="020F0502020204030204" pitchFamily="34" charset="0"/>
                <a:ea typeface="Calibri" panose="020F0502020204030204" pitchFamily="34" charset="0"/>
                <a:cs typeface="Mangal" panose="02040503050203030202" pitchFamily="18" charset="0"/>
              </a:rPr>
              <a:t>WRKY</a:t>
            </a:r>
            <a:r>
              <a:rPr lang="en-IN" sz="2400" dirty="0">
                <a:latin typeface="Calibri" panose="020F0502020204030204" pitchFamily="34" charset="0"/>
                <a:ea typeface="Calibri" panose="020F0502020204030204" pitchFamily="34" charset="0"/>
                <a:cs typeface="Mangal" panose="02040503050203030202" pitchFamily="18" charset="0"/>
              </a:rPr>
              <a:t> gene promoter in chickpea</a:t>
            </a: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Calibri" panose="020F0502020204030204" pitchFamily="34" charset="0"/>
                <a:ea typeface="Calibri" panose="020F0502020204030204" pitchFamily="34" charset="0"/>
                <a:cs typeface="Mangal" panose="02040503050203030202" pitchFamily="18" charset="0"/>
              </a:rPr>
              <a:t>Developed homology based structural model of </a:t>
            </a:r>
            <a:r>
              <a:rPr lang="en-IN" sz="2400" dirty="0">
                <a:solidFill>
                  <a:srgbClr val="FF0000"/>
                </a:solidFill>
                <a:latin typeface="Calibri" panose="020F0502020204030204" pitchFamily="34" charset="0"/>
                <a:ea typeface="Calibri" panose="020F0502020204030204" pitchFamily="34" charset="0"/>
                <a:cs typeface="Mangal" panose="02040503050203030202" pitchFamily="18" charset="0"/>
              </a:rPr>
              <a:t>multiple stress responsive </a:t>
            </a:r>
            <a:r>
              <a:rPr lang="en-IN" sz="2400" i="1" dirty="0">
                <a:solidFill>
                  <a:srgbClr val="FF0000"/>
                </a:solidFill>
                <a:latin typeface="Calibri" panose="020F0502020204030204" pitchFamily="34" charset="0"/>
                <a:ea typeface="Calibri" panose="020F0502020204030204" pitchFamily="34" charset="0"/>
                <a:cs typeface="Mangal" panose="02040503050203030202" pitchFamily="18" charset="0"/>
              </a:rPr>
              <a:t>WRKY</a:t>
            </a:r>
            <a:r>
              <a:rPr lang="en-IN" sz="2400" dirty="0">
                <a:solidFill>
                  <a:srgbClr val="FF0000"/>
                </a:solidFill>
                <a:latin typeface="Calibri" panose="020F0502020204030204" pitchFamily="34" charset="0"/>
                <a:ea typeface="Calibri" panose="020F0502020204030204" pitchFamily="34" charset="0"/>
                <a:cs typeface="Mangal" panose="02040503050203030202" pitchFamily="18" charset="0"/>
              </a:rPr>
              <a:t> transcription factor </a:t>
            </a:r>
            <a:r>
              <a:rPr lang="en-IN" sz="2400" dirty="0">
                <a:latin typeface="Calibri" panose="020F0502020204030204" pitchFamily="34" charset="0"/>
                <a:ea typeface="Calibri" panose="020F0502020204030204" pitchFamily="34" charset="0"/>
                <a:cs typeface="Mangal" panose="02040503050203030202" pitchFamily="18" charset="0"/>
              </a:rPr>
              <a:t>in chickpea</a:t>
            </a:r>
            <a:endParaRPr lang="en-IN" sz="2400" dirty="0"/>
          </a:p>
        </p:txBody>
      </p:sp>
    </p:spTree>
    <p:extLst>
      <p:ext uri="{BB962C8B-B14F-4D97-AF65-F5344CB8AC3E}">
        <p14:creationId xmlns:p14="http://schemas.microsoft.com/office/powerpoint/2010/main" val="2559805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pPr algn="ctr"/>
            <a:r>
              <a:rPr lang="en-US" dirty="0" smtClean="0"/>
              <a:t>MOTH BEAN</a:t>
            </a:r>
            <a:endParaRPr lang="en-IN" dirty="0"/>
          </a:p>
        </p:txBody>
      </p:sp>
      <p:sp>
        <p:nvSpPr>
          <p:cNvPr id="3" name="Content Placeholder 2"/>
          <p:cNvSpPr>
            <a:spLocks noGrp="1"/>
          </p:cNvSpPr>
          <p:nvPr>
            <p:ph idx="1"/>
          </p:nvPr>
        </p:nvSpPr>
        <p:spPr>
          <a:xfrm>
            <a:off x="815008" y="1828800"/>
            <a:ext cx="7643192" cy="3493368"/>
          </a:xfrm>
          <a:solidFill>
            <a:srgbClr val="FFC000"/>
          </a:solidFill>
        </p:spPr>
        <p:txBody>
          <a:bodyPr>
            <a:noAutofit/>
          </a:bodyPr>
          <a:lstStyle/>
          <a:p>
            <a:r>
              <a:rPr lang="en-US" sz="2800" dirty="0" smtClean="0"/>
              <a:t>85% AREA &amp; 58% PRODUCTION- RAJASTHAN</a:t>
            </a:r>
          </a:p>
          <a:p>
            <a:endParaRPr lang="en-US" sz="2800" dirty="0" smtClean="0"/>
          </a:p>
          <a:p>
            <a:r>
              <a:rPr lang="en-US" sz="2800" dirty="0" smtClean="0"/>
              <a:t>FAST GROWING DEEP ROOT SYSTEM –CAN BE CULTIVATED IN ADVERSE CLIMATIC CONDITIONS</a:t>
            </a:r>
          </a:p>
          <a:p>
            <a:endParaRPr lang="en-US" sz="2800" dirty="0" smtClean="0"/>
          </a:p>
          <a:p>
            <a:pPr algn="ctr"/>
            <a:r>
              <a:rPr lang="en-US" sz="2800" dirty="0" smtClean="0"/>
              <a:t>LOW FAT (0.7%) RICH PROTEIN (22-24%) SOURCE</a:t>
            </a:r>
            <a:endParaRPr lang="en-US" sz="2800" b="1"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C\Desktop\PPV&amp;FR Project-2015\Photo-18.9.2014\2014-09-18\DSC02933.JPG"/>
          <p:cNvPicPr>
            <a:picLocks noChangeAspect="1" noChangeArrowheads="1"/>
          </p:cNvPicPr>
          <p:nvPr/>
        </p:nvPicPr>
        <p:blipFill>
          <a:blip r:embed="rId2" cstate="print"/>
          <a:srcRect/>
          <a:stretch>
            <a:fillRect/>
          </a:stretch>
        </p:blipFill>
        <p:spPr bwMode="auto">
          <a:xfrm>
            <a:off x="0" y="19050"/>
            <a:ext cx="9220200" cy="6915150"/>
          </a:xfrm>
          <a:prstGeom prst="rect">
            <a:avLst/>
          </a:prstGeom>
          <a:noFill/>
          <a:ln w="9525">
            <a:noFill/>
            <a:miter lim="800000"/>
            <a:headEnd/>
            <a:tailEnd/>
          </a:ln>
        </p:spPr>
      </p:pic>
      <p:graphicFrame>
        <p:nvGraphicFramePr>
          <p:cNvPr id="2" name="Table 1"/>
          <p:cNvGraphicFramePr>
            <a:graphicFrameLocks noGrp="1"/>
          </p:cNvGraphicFramePr>
          <p:nvPr/>
        </p:nvGraphicFramePr>
        <p:xfrm>
          <a:off x="1219200" y="1676400"/>
          <a:ext cx="6305550" cy="4523564"/>
        </p:xfrm>
        <a:graphic>
          <a:graphicData uri="http://schemas.openxmlformats.org/drawingml/2006/table">
            <a:tbl>
              <a:tblPr firstRow="1" firstCol="1" lastRow="1" lastCol="1" bandRow="1" bandCol="1"/>
              <a:tblGrid>
                <a:gridCol w="3212261">
                  <a:extLst>
                    <a:ext uri="{9D8B030D-6E8A-4147-A177-3AD203B41FA5}">
                      <a16:colId xmlns:a16="http://schemas.microsoft.com/office/drawing/2014/main" val="20000"/>
                    </a:ext>
                  </a:extLst>
                </a:gridCol>
                <a:gridCol w="3093289">
                  <a:extLst>
                    <a:ext uri="{9D8B030D-6E8A-4147-A177-3AD203B41FA5}">
                      <a16:colId xmlns:a16="http://schemas.microsoft.com/office/drawing/2014/main" val="20001"/>
                    </a:ext>
                  </a:extLst>
                </a:gridCol>
              </a:tblGrid>
              <a:tr h="595430">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chemeClr val="bg1"/>
                          </a:solidFill>
                          <a:effectLst/>
                          <a:uLnTx/>
                          <a:uFillTx/>
                          <a:latin typeface="Arial" pitchFamily="34" charset="0"/>
                          <a:ea typeface="Times New Roman" pitchFamily="18" charset="0"/>
                          <a:cs typeface="Times New Roman" pitchFamily="18" charset="0"/>
                        </a:rPr>
                        <a:t> </a:t>
                      </a:r>
                      <a:endParaRPr kumimoji="0" lang="en-US" sz="4800" b="1" i="0" u="none" strike="noStrike" kern="1200" cap="none" spc="0" normalizeH="0" baseline="0" noProof="0" dirty="0" smtClean="0">
                        <a:ln>
                          <a:noFill/>
                        </a:ln>
                        <a:solidFill>
                          <a:schemeClr val="bg1"/>
                        </a:solidFill>
                        <a:effectLst/>
                        <a:uLnTx/>
                        <a:uFillTx/>
                        <a:latin typeface="Arial" pitchFamily="34"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nSpc>
                          <a:spcPct val="115000"/>
                        </a:lnSpc>
                        <a:spcBef>
                          <a:spcPts val="0"/>
                        </a:spcBef>
                        <a:spcAft>
                          <a:spcPts val="0"/>
                        </a:spcAft>
                      </a:pP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61162">
                <a:tc>
                  <a:txBody>
                    <a:bodyPr/>
                    <a:lstStyle/>
                    <a:p>
                      <a:pPr marL="0" marR="0">
                        <a:lnSpc>
                          <a:spcPct val="115000"/>
                        </a:lnSpc>
                        <a:spcBef>
                          <a:spcPts val="0"/>
                        </a:spcBef>
                        <a:spcAft>
                          <a:spcPts val="0"/>
                        </a:spcAft>
                      </a:pPr>
                      <a:r>
                        <a:rPr lang="en-US" sz="3200" dirty="0">
                          <a:solidFill>
                            <a:schemeClr val="bg1"/>
                          </a:solidFill>
                          <a:effectLst/>
                          <a:latin typeface="Times New Roman"/>
                          <a:ea typeface="Times New Roman"/>
                          <a:cs typeface="Times New Roman"/>
                        </a:rPr>
                        <a:t>RMO-40</a:t>
                      </a:r>
                      <a:endParaRPr lang="en-US" sz="32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200">
                          <a:solidFill>
                            <a:schemeClr val="bg1"/>
                          </a:solidFill>
                          <a:effectLst/>
                          <a:latin typeface="Times New Roman"/>
                          <a:ea typeface="Times New Roman"/>
                          <a:cs typeface="Times New Roman"/>
                        </a:rPr>
                        <a:t>Maru Moth</a:t>
                      </a:r>
                      <a:endParaRPr lang="en-US" sz="32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1162">
                <a:tc>
                  <a:txBody>
                    <a:bodyPr/>
                    <a:lstStyle/>
                    <a:p>
                      <a:pPr marL="0" marR="0">
                        <a:lnSpc>
                          <a:spcPct val="115000"/>
                        </a:lnSpc>
                        <a:spcBef>
                          <a:spcPts val="0"/>
                        </a:spcBef>
                        <a:spcAft>
                          <a:spcPts val="0"/>
                        </a:spcAft>
                      </a:pPr>
                      <a:r>
                        <a:rPr lang="en-US" sz="3200" dirty="0">
                          <a:solidFill>
                            <a:schemeClr val="bg1"/>
                          </a:solidFill>
                          <a:effectLst/>
                          <a:latin typeface="Times New Roman"/>
                          <a:ea typeface="Times New Roman"/>
                          <a:cs typeface="Times New Roman"/>
                        </a:rPr>
                        <a:t>RMO-225</a:t>
                      </a:r>
                      <a:endParaRPr lang="en-US" sz="32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200">
                          <a:solidFill>
                            <a:schemeClr val="bg1"/>
                          </a:solidFill>
                          <a:effectLst/>
                          <a:latin typeface="Times New Roman"/>
                          <a:ea typeface="Times New Roman"/>
                          <a:cs typeface="Times New Roman"/>
                        </a:rPr>
                        <a:t>GMO-1</a:t>
                      </a:r>
                      <a:endParaRPr lang="en-US" sz="32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61162">
                <a:tc>
                  <a:txBody>
                    <a:bodyPr/>
                    <a:lstStyle/>
                    <a:p>
                      <a:pPr marL="0" marR="0">
                        <a:lnSpc>
                          <a:spcPct val="115000"/>
                        </a:lnSpc>
                        <a:spcBef>
                          <a:spcPts val="0"/>
                        </a:spcBef>
                        <a:spcAft>
                          <a:spcPts val="0"/>
                        </a:spcAft>
                      </a:pPr>
                      <a:r>
                        <a:rPr lang="en-US" sz="3200">
                          <a:solidFill>
                            <a:schemeClr val="bg1"/>
                          </a:solidFill>
                          <a:effectLst/>
                          <a:latin typeface="Times New Roman"/>
                          <a:ea typeface="Times New Roman"/>
                          <a:cs typeface="Times New Roman"/>
                        </a:rPr>
                        <a:t>RMO-257</a:t>
                      </a:r>
                      <a:endParaRPr lang="en-US" sz="32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200">
                          <a:solidFill>
                            <a:schemeClr val="bg1"/>
                          </a:solidFill>
                          <a:effectLst/>
                          <a:latin typeface="Times New Roman"/>
                          <a:ea typeface="Times New Roman"/>
                          <a:cs typeface="Times New Roman"/>
                        </a:rPr>
                        <a:t>GMO-2</a:t>
                      </a:r>
                      <a:endParaRPr lang="en-US" sz="32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1162">
                <a:tc>
                  <a:txBody>
                    <a:bodyPr/>
                    <a:lstStyle/>
                    <a:p>
                      <a:pPr marL="0" marR="0">
                        <a:lnSpc>
                          <a:spcPct val="115000"/>
                        </a:lnSpc>
                        <a:spcBef>
                          <a:spcPts val="0"/>
                        </a:spcBef>
                        <a:spcAft>
                          <a:spcPts val="0"/>
                        </a:spcAft>
                      </a:pPr>
                      <a:r>
                        <a:rPr lang="en-US" sz="3200">
                          <a:solidFill>
                            <a:schemeClr val="bg1"/>
                          </a:solidFill>
                          <a:effectLst/>
                          <a:latin typeface="Times New Roman"/>
                          <a:ea typeface="Times New Roman"/>
                          <a:cs typeface="Times New Roman"/>
                        </a:rPr>
                        <a:t>CAZRI Moth-1</a:t>
                      </a:r>
                      <a:endParaRPr lang="en-US" sz="32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200" dirty="0">
                          <a:solidFill>
                            <a:schemeClr val="bg1"/>
                          </a:solidFill>
                          <a:effectLst/>
                          <a:latin typeface="Times New Roman"/>
                          <a:ea typeface="Times New Roman"/>
                          <a:cs typeface="Times New Roman"/>
                        </a:rPr>
                        <a:t>RMM-12</a:t>
                      </a:r>
                      <a:endParaRPr lang="en-US" sz="32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61162">
                <a:tc>
                  <a:txBody>
                    <a:bodyPr/>
                    <a:lstStyle/>
                    <a:p>
                      <a:pPr marL="0" marR="0">
                        <a:lnSpc>
                          <a:spcPct val="115000"/>
                        </a:lnSpc>
                        <a:spcBef>
                          <a:spcPts val="0"/>
                        </a:spcBef>
                        <a:spcAft>
                          <a:spcPts val="0"/>
                        </a:spcAft>
                      </a:pPr>
                      <a:r>
                        <a:rPr lang="en-US" sz="3200" dirty="0">
                          <a:solidFill>
                            <a:schemeClr val="bg1"/>
                          </a:solidFill>
                          <a:effectLst/>
                          <a:latin typeface="Times New Roman"/>
                          <a:ea typeface="Times New Roman"/>
                          <a:cs typeface="Times New Roman"/>
                        </a:rPr>
                        <a:t>CAZRI Moth-2</a:t>
                      </a:r>
                      <a:endParaRPr lang="en-US" sz="32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200" dirty="0" err="1" smtClean="0">
                          <a:solidFill>
                            <a:schemeClr val="bg1"/>
                          </a:solidFill>
                          <a:effectLst/>
                          <a:latin typeface="Times New Roman"/>
                          <a:ea typeface="Times New Roman"/>
                          <a:cs typeface="Times New Roman"/>
                        </a:rPr>
                        <a:t>Jwala</a:t>
                      </a:r>
                      <a:endParaRPr lang="en-US" sz="32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61162">
                <a:tc>
                  <a:txBody>
                    <a:bodyPr/>
                    <a:lstStyle/>
                    <a:p>
                      <a:pPr marL="0" marR="0">
                        <a:lnSpc>
                          <a:spcPct val="115000"/>
                        </a:lnSpc>
                        <a:spcBef>
                          <a:spcPts val="0"/>
                        </a:spcBef>
                        <a:spcAft>
                          <a:spcPts val="0"/>
                        </a:spcAft>
                      </a:pPr>
                      <a:r>
                        <a:rPr lang="en-US" sz="3200">
                          <a:solidFill>
                            <a:schemeClr val="bg1"/>
                          </a:solidFill>
                          <a:effectLst/>
                          <a:latin typeface="Times New Roman"/>
                          <a:ea typeface="Times New Roman"/>
                          <a:cs typeface="Times New Roman"/>
                        </a:rPr>
                        <a:t>CAZRI Moth-3</a:t>
                      </a:r>
                      <a:endParaRPr lang="en-US" sz="320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IN" sz="3200" dirty="0" err="1" smtClean="0">
                          <a:solidFill>
                            <a:srgbClr val="FF0000"/>
                          </a:solidFill>
                        </a:rPr>
                        <a:t>Baleshwar</a:t>
                      </a:r>
                      <a:endParaRPr lang="en-IN" dirty="0">
                        <a:solidFill>
                          <a:srgbClr val="FF0000"/>
                        </a:solidFil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61162">
                <a:tc>
                  <a:txBody>
                    <a:bodyPr/>
                    <a:lstStyle/>
                    <a:p>
                      <a:pPr marL="0" marR="0">
                        <a:lnSpc>
                          <a:spcPct val="115000"/>
                        </a:lnSpc>
                        <a:spcBef>
                          <a:spcPts val="0"/>
                        </a:spcBef>
                        <a:spcAft>
                          <a:spcPts val="0"/>
                        </a:spcAft>
                      </a:pPr>
                      <a:r>
                        <a:rPr lang="en-US" sz="3200" dirty="0" err="1" smtClean="0">
                          <a:solidFill>
                            <a:srgbClr val="FF0000"/>
                          </a:solidFill>
                          <a:effectLst/>
                          <a:latin typeface="Calibri"/>
                          <a:ea typeface="Calibri"/>
                          <a:cs typeface="Times New Roman"/>
                        </a:rPr>
                        <a:t>Jadia</a:t>
                      </a:r>
                      <a:endParaRPr lang="en-US" sz="3200"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200" dirty="0" smtClean="0">
                          <a:solidFill>
                            <a:srgbClr val="FF0000"/>
                          </a:solidFill>
                          <a:effectLst/>
                          <a:latin typeface="Calibri"/>
                          <a:ea typeface="Calibri"/>
                          <a:cs typeface="Times New Roman"/>
                        </a:rPr>
                        <a:t>IPCMO 880</a:t>
                      </a:r>
                      <a:endParaRPr lang="en-US" sz="3200" dirty="0">
                        <a:solidFill>
                          <a:srgbClr val="FF000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0203" name="Rectangle 32"/>
          <p:cNvSpPr>
            <a:spLocks noChangeArrowheads="1"/>
          </p:cNvSpPr>
          <p:nvPr/>
        </p:nvSpPr>
        <p:spPr bwMode="auto">
          <a:xfrm>
            <a:off x="838200" y="426750"/>
            <a:ext cx="7239000" cy="584775"/>
          </a:xfrm>
          <a:prstGeom prst="rect">
            <a:avLst/>
          </a:prstGeom>
          <a:noFill/>
          <a:ln w="9525">
            <a:noFill/>
            <a:miter lim="800000"/>
            <a:headEnd/>
            <a:tailEnd/>
          </a:ln>
        </p:spPr>
        <p:txBody>
          <a:bodyPr wrap="square" anchor="ctr">
            <a:spAutoFit/>
          </a:bodyPr>
          <a:lstStyle/>
          <a:p>
            <a:pPr algn="ctr" eaLnBrk="0" hangingPunct="0"/>
            <a:r>
              <a:rPr lang="en-US" altLang="en-US" sz="3200" b="1" dirty="0">
                <a:solidFill>
                  <a:srgbClr val="FFFF00"/>
                </a:solidFill>
                <a:cs typeface="Times New Roman" pitchFamily="18" charset="0"/>
              </a:rPr>
              <a:t>Moth Bean (</a:t>
            </a:r>
            <a:r>
              <a:rPr lang="en-US" altLang="en-US" sz="3200" b="1" i="1" dirty="0" err="1">
                <a:solidFill>
                  <a:srgbClr val="FFFF00"/>
                </a:solidFill>
                <a:cs typeface="Times New Roman" pitchFamily="18" charset="0"/>
              </a:rPr>
              <a:t>Vigna</a:t>
            </a:r>
            <a:r>
              <a:rPr lang="en-US" altLang="en-US" sz="3200" b="1" i="1" dirty="0">
                <a:solidFill>
                  <a:srgbClr val="FFFF00"/>
                </a:solidFill>
                <a:cs typeface="Times New Roman" pitchFamily="18" charset="0"/>
              </a:rPr>
              <a:t> </a:t>
            </a:r>
            <a:r>
              <a:rPr lang="en-US" altLang="en-US" sz="3200" b="1" i="1" dirty="0" err="1">
                <a:solidFill>
                  <a:srgbClr val="FFFF00"/>
                </a:solidFill>
                <a:cs typeface="Times New Roman" pitchFamily="18" charset="0"/>
              </a:rPr>
              <a:t>aconitifolia</a:t>
            </a:r>
            <a:r>
              <a:rPr lang="en-US" altLang="en-US" sz="3200" b="1" dirty="0" smtClean="0">
                <a:solidFill>
                  <a:srgbClr val="FFFF00"/>
                </a:solidFill>
                <a:cs typeface="Times New Roman" pitchFamily="18" charset="0"/>
              </a:rPr>
              <a:t>)  (18)</a:t>
            </a:r>
            <a:endParaRPr lang="en-US" altLang="en-US" sz="3200" b="1" dirty="0">
              <a:solidFill>
                <a:srgbClr val="FFFF00"/>
              </a:solidFill>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Grp="1" noChangeArrowheads="1"/>
          </p:cNvSpPr>
          <p:nvPr>
            <p:ph type="body" sz="half" idx="1"/>
          </p:nvPr>
        </p:nvSpPr>
        <p:spPr/>
        <p:txBody>
          <a:bodyPr/>
          <a:lstStyle/>
          <a:p>
            <a:pPr algn="just">
              <a:lnSpc>
                <a:spcPct val="90000"/>
              </a:lnSpc>
              <a:buClr>
                <a:srgbClr val="800000"/>
              </a:buClr>
              <a:buFont typeface="Wingdings" pitchFamily="2" charset="2"/>
              <a:buChar char="Ø"/>
            </a:pPr>
            <a:r>
              <a:rPr lang="en-US" sz="2400" b="1" dirty="0" smtClean="0"/>
              <a:t>Early maturity (64-67 days), High seed yield (6.0-7.5q/ha) as well as fodder (18-19 q/ha) yield</a:t>
            </a:r>
          </a:p>
          <a:p>
            <a:pPr algn="just">
              <a:lnSpc>
                <a:spcPct val="90000"/>
              </a:lnSpc>
              <a:buClr>
                <a:srgbClr val="800000"/>
              </a:buClr>
              <a:buFont typeface="Wingdings" pitchFamily="2" charset="2"/>
              <a:buChar char="Ø"/>
            </a:pPr>
            <a:r>
              <a:rPr lang="en-US" sz="2400" b="1" dirty="0" smtClean="0"/>
              <a:t>Drought evasiveness</a:t>
            </a:r>
          </a:p>
          <a:p>
            <a:pPr algn="just">
              <a:lnSpc>
                <a:spcPct val="90000"/>
              </a:lnSpc>
              <a:buClr>
                <a:srgbClr val="800000"/>
              </a:buClr>
              <a:buNone/>
            </a:pPr>
            <a:r>
              <a:rPr lang="en-US" sz="2400" b="1" dirty="0" smtClean="0">
                <a:solidFill>
                  <a:srgbClr val="FF0000"/>
                </a:solidFill>
              </a:rPr>
              <a:t>RMO 435</a:t>
            </a:r>
          </a:p>
          <a:p>
            <a:pPr algn="just">
              <a:buFont typeface="Wingdings" pitchFamily="2" charset="2"/>
              <a:buChar char="Ø"/>
            </a:pPr>
            <a:r>
              <a:rPr lang="en-US" sz="2400" b="1" dirty="0" smtClean="0"/>
              <a:t>Early maturity</a:t>
            </a:r>
          </a:p>
          <a:p>
            <a:pPr algn="just">
              <a:buFont typeface="Wingdings" pitchFamily="2" charset="2"/>
              <a:buChar char="Ø"/>
            </a:pPr>
            <a:r>
              <a:rPr lang="en-US" sz="2400" b="1" dirty="0" smtClean="0"/>
              <a:t> Drought evasiveness</a:t>
            </a:r>
          </a:p>
          <a:p>
            <a:pPr algn="just">
              <a:buFont typeface="Wingdings" pitchFamily="2" charset="2"/>
              <a:buChar char="Ø"/>
            </a:pPr>
            <a:r>
              <a:rPr lang="en-US" sz="2400" b="1" dirty="0" smtClean="0"/>
              <a:t> High seed as well as         fodder yield</a:t>
            </a:r>
          </a:p>
          <a:p>
            <a:pPr algn="just">
              <a:lnSpc>
                <a:spcPct val="90000"/>
              </a:lnSpc>
              <a:buClr>
                <a:srgbClr val="800000"/>
              </a:buClr>
              <a:buFontTx/>
              <a:buChar char="o"/>
            </a:pPr>
            <a:endParaRPr lang="en-US" sz="2400" b="1" dirty="0" smtClean="0">
              <a:solidFill>
                <a:srgbClr val="FF0000"/>
              </a:solidFill>
            </a:endParaRPr>
          </a:p>
          <a:p>
            <a:pPr algn="just" eaLnBrk="1" hangingPunct="1">
              <a:lnSpc>
                <a:spcPct val="90000"/>
              </a:lnSpc>
              <a:buClr>
                <a:srgbClr val="800000"/>
              </a:buClr>
              <a:buFontTx/>
              <a:buChar char="o"/>
            </a:pPr>
            <a:endParaRPr lang="en-US" sz="2400" b="1" dirty="0" smtClean="0"/>
          </a:p>
        </p:txBody>
      </p:sp>
      <p:graphicFrame>
        <p:nvGraphicFramePr>
          <p:cNvPr id="2050" name="Object 4"/>
          <p:cNvGraphicFramePr>
            <a:graphicFrameLocks noGrp="1" noChangeAspect="1"/>
          </p:cNvGraphicFramePr>
          <p:nvPr>
            <p:ph sz="quarter" idx="2"/>
          </p:nvPr>
        </p:nvGraphicFramePr>
        <p:xfrm>
          <a:off x="4724400" y="0"/>
          <a:ext cx="4419600" cy="3276600"/>
        </p:xfrm>
        <a:graphic>
          <a:graphicData uri="http://schemas.openxmlformats.org/presentationml/2006/ole">
            <mc:AlternateContent xmlns:mc="http://schemas.openxmlformats.org/markup-compatibility/2006">
              <mc:Choice xmlns:v="urn:schemas-microsoft-com:vml" Requires="v">
                <p:oleObj spid="_x0000_s8234" name="Bitmap Image" r:id="rId3" imgW="7163800" imgH="4858428" progId="PBrush">
                  <p:embed/>
                </p:oleObj>
              </mc:Choice>
              <mc:Fallback>
                <p:oleObj name="Bitmap Image" r:id="rId3" imgW="7163800" imgH="4858428" progId="PBrush">
                  <p:embed/>
                  <p:pic>
                    <p:nvPicPr>
                      <p:cNvPr id="0" name="Picture 41"/>
                      <p:cNvPicPr>
                        <a:picLocks noGrp="1" noChangeAspect="1" noChangeArrowheads="1"/>
                      </p:cNvPicPr>
                      <p:nvPr/>
                    </p:nvPicPr>
                    <p:blipFill>
                      <a:blip r:embed="rId4">
                        <a:extLst>
                          <a:ext uri="{28A0092B-C50C-407E-A947-70E740481C1C}">
                            <a14:useLocalDpi xmlns:a14="http://schemas.microsoft.com/office/drawing/2010/main" val="0"/>
                          </a:ext>
                        </a:extLst>
                      </a:blip>
                      <a:srcRect l="2553" t="3764" r="2553" b="3764"/>
                      <a:stretch>
                        <a:fillRect/>
                      </a:stretch>
                    </p:blipFill>
                    <p:spPr bwMode="auto">
                      <a:xfrm>
                        <a:off x="4724400" y="0"/>
                        <a:ext cx="44196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3" name="Picture 5"/>
          <p:cNvPicPr>
            <a:picLocks noGrp="1" noChangeAspect="1" noChangeArrowheads="1"/>
          </p:cNvPicPr>
          <p:nvPr>
            <p:ph sz="quarter" idx="3"/>
          </p:nvPr>
        </p:nvPicPr>
        <p:blipFill>
          <a:blip r:embed="rId5" cstate="print"/>
          <a:srcRect l="1595" t="2716" r="1595" b="2716"/>
          <a:stretch>
            <a:fillRect/>
          </a:stretch>
        </p:blipFill>
        <p:spPr>
          <a:xfrm>
            <a:off x="4724400" y="3276600"/>
            <a:ext cx="4419600" cy="3581400"/>
          </a:xfrm>
          <a:noFill/>
        </p:spPr>
      </p:pic>
      <p:sp>
        <p:nvSpPr>
          <p:cNvPr id="9" name="Rectangle 8"/>
          <p:cNvSpPr/>
          <p:nvPr/>
        </p:nvSpPr>
        <p:spPr>
          <a:xfrm>
            <a:off x="611560" y="1052736"/>
            <a:ext cx="1662635" cy="523220"/>
          </a:xfrm>
          <a:prstGeom prst="rect">
            <a:avLst/>
          </a:prstGeom>
        </p:spPr>
        <p:txBody>
          <a:bodyPr wrap="none">
            <a:spAutoFit/>
          </a:bodyPr>
          <a:lstStyle/>
          <a:p>
            <a:r>
              <a:rPr lang="en-US" sz="2800" b="1" dirty="0" smtClean="0">
                <a:solidFill>
                  <a:srgbClr val="FF0000"/>
                </a:solidFill>
              </a:rPr>
              <a:t>RMO 225</a:t>
            </a:r>
            <a:endParaRPr lang="en-IN" sz="2800" dirty="0"/>
          </a:p>
        </p:txBody>
      </p:sp>
      <p:sp>
        <p:nvSpPr>
          <p:cNvPr id="10" name="Title 9"/>
          <p:cNvSpPr>
            <a:spLocks noGrp="1"/>
          </p:cNvSpPr>
          <p:nvPr>
            <p:ph type="title"/>
          </p:nvPr>
        </p:nvSpPr>
        <p:spPr>
          <a:xfrm>
            <a:off x="152400" y="152400"/>
            <a:ext cx="5122912" cy="685800"/>
          </a:xfrm>
        </p:spPr>
        <p:txBody>
          <a:bodyPr>
            <a:normAutofit fontScale="90000"/>
          </a:bodyPr>
          <a:lstStyle/>
          <a:p>
            <a:r>
              <a:rPr lang="en-US" sz="4000" dirty="0" smtClean="0">
                <a:solidFill>
                  <a:srgbClr val="FF0000"/>
                </a:solidFill>
              </a:rPr>
              <a:t>MOTHBEAN varieties</a:t>
            </a:r>
            <a:endParaRPr lang="en-IN"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381000"/>
            <a:ext cx="7413248" cy="584775"/>
          </a:xfrm>
          <a:prstGeom prst="rect">
            <a:avLst/>
          </a:prstGeom>
          <a:solidFill>
            <a:srgbClr val="FFC000"/>
          </a:solidFill>
        </p:spPr>
        <p:txBody>
          <a:bodyPr wrap="none" rtlCol="0">
            <a:spAutoFit/>
          </a:bodyPr>
          <a:lstStyle/>
          <a:p>
            <a:r>
              <a:rPr lang="en-IN" sz="3200" dirty="0" smtClean="0"/>
              <a:t>Cowpea (</a:t>
            </a:r>
            <a:r>
              <a:rPr lang="en-IN" sz="3200" dirty="0" err="1" smtClean="0"/>
              <a:t>Vigna</a:t>
            </a:r>
            <a:r>
              <a:rPr lang="en-IN" sz="3200" dirty="0" smtClean="0"/>
              <a:t> </a:t>
            </a:r>
            <a:r>
              <a:rPr lang="en-IN" sz="3200" dirty="0" err="1" smtClean="0"/>
              <a:t>Unguiculata</a:t>
            </a:r>
            <a:r>
              <a:rPr lang="en-IN" sz="3200" dirty="0" smtClean="0"/>
              <a:t>) &gt; 100 varieties</a:t>
            </a:r>
            <a:endParaRPr lang="en-IN" sz="3200" dirty="0"/>
          </a:p>
        </p:txBody>
      </p:sp>
      <p:sp>
        <p:nvSpPr>
          <p:cNvPr id="4" name="TextBox 3"/>
          <p:cNvSpPr txBox="1"/>
          <p:nvPr/>
        </p:nvSpPr>
        <p:spPr>
          <a:xfrm>
            <a:off x="1371600" y="1143000"/>
            <a:ext cx="6348854" cy="830997"/>
          </a:xfrm>
          <a:prstGeom prst="rect">
            <a:avLst/>
          </a:prstGeom>
          <a:solidFill>
            <a:schemeClr val="accent3">
              <a:lumMod val="60000"/>
              <a:lumOff val="40000"/>
            </a:schemeClr>
          </a:solidFill>
        </p:spPr>
        <p:txBody>
          <a:bodyPr wrap="none" rtlCol="0">
            <a:spAutoFit/>
          </a:bodyPr>
          <a:lstStyle/>
          <a:p>
            <a:r>
              <a:rPr lang="en-IN" sz="2400" dirty="0" smtClean="0">
                <a:solidFill>
                  <a:srgbClr val="FF0000"/>
                </a:solidFill>
              </a:rPr>
              <a:t>Seed and vegetable types released all over India</a:t>
            </a:r>
          </a:p>
          <a:p>
            <a:r>
              <a:rPr lang="en-IN" sz="2400" dirty="0" smtClean="0">
                <a:solidFill>
                  <a:srgbClr val="FF0000"/>
                </a:solidFill>
              </a:rPr>
              <a:t>A large number of varieties released at state level</a:t>
            </a:r>
            <a:endParaRPr lang="en-IN" sz="2400" dirty="0">
              <a:solidFill>
                <a:srgbClr val="FF0000"/>
              </a:solidFill>
            </a:endParaRPr>
          </a:p>
        </p:txBody>
      </p:sp>
      <p:pic>
        <p:nvPicPr>
          <p:cNvPr id="5" name="Picture 2" descr="June 19, 2007 044"/>
          <p:cNvPicPr>
            <a:picLocks noChangeAspect="1" noChangeArrowheads="1"/>
          </p:cNvPicPr>
          <p:nvPr/>
        </p:nvPicPr>
        <p:blipFill>
          <a:blip r:embed="rId2" cstate="print"/>
          <a:srcRect t="21687" b="21927"/>
          <a:stretch>
            <a:fillRect/>
          </a:stretch>
        </p:blipFill>
        <p:spPr bwMode="auto">
          <a:xfrm>
            <a:off x="-1" y="2133600"/>
            <a:ext cx="9237785" cy="50038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1295400"/>
            <a:ext cx="7620000" cy="4031873"/>
          </a:xfrm>
          <a:prstGeom prst="rect">
            <a:avLst/>
          </a:prstGeom>
          <a:solidFill>
            <a:schemeClr val="accent4">
              <a:lumMod val="40000"/>
              <a:lumOff val="60000"/>
            </a:schemeClr>
          </a:solidFill>
        </p:spPr>
        <p:txBody>
          <a:bodyPr wrap="square" rtlCol="0">
            <a:spAutoFit/>
          </a:bodyPr>
          <a:lstStyle/>
          <a:p>
            <a:r>
              <a:rPr lang="en-IN" sz="3200" dirty="0" smtClean="0"/>
              <a:t>Yield improvement: </a:t>
            </a:r>
          </a:p>
          <a:p>
            <a:endParaRPr lang="en-IN" sz="2000" dirty="0"/>
          </a:p>
          <a:p>
            <a:r>
              <a:rPr lang="en-IN" sz="2800" dirty="0" smtClean="0">
                <a:solidFill>
                  <a:srgbClr val="FF0000"/>
                </a:solidFill>
              </a:rPr>
              <a:t>Yield and</a:t>
            </a:r>
            <a:r>
              <a:rPr lang="en-IN" sz="3600" dirty="0" smtClean="0">
                <a:solidFill>
                  <a:srgbClr val="FF0000"/>
                </a:solidFill>
              </a:rPr>
              <a:t> </a:t>
            </a:r>
            <a:r>
              <a:rPr lang="en-IN" sz="2800" dirty="0" smtClean="0">
                <a:solidFill>
                  <a:srgbClr val="FF0000"/>
                </a:solidFill>
              </a:rPr>
              <a:t>yield stability </a:t>
            </a:r>
            <a:r>
              <a:rPr lang="en-IN" sz="2400" dirty="0" smtClean="0"/>
              <a:t>needs proper consideration</a:t>
            </a:r>
          </a:p>
          <a:p>
            <a:endParaRPr lang="en-IN" sz="2000" dirty="0" smtClean="0"/>
          </a:p>
          <a:p>
            <a:r>
              <a:rPr lang="en-IN" sz="3600" dirty="0" smtClean="0"/>
              <a:t>Strategies:</a:t>
            </a:r>
          </a:p>
          <a:p>
            <a:endParaRPr lang="en-IN" sz="2000" dirty="0" smtClean="0"/>
          </a:p>
          <a:p>
            <a:pPr>
              <a:buFont typeface="Arial" pitchFamily="34" charset="0"/>
              <a:buChar char="•"/>
            </a:pPr>
            <a:r>
              <a:rPr lang="en-IN" sz="2400" dirty="0" smtClean="0"/>
              <a:t>Plant/crop architecture (</a:t>
            </a:r>
            <a:r>
              <a:rPr lang="en-IN" sz="2400" dirty="0" err="1" smtClean="0"/>
              <a:t>ideotype</a:t>
            </a:r>
            <a:r>
              <a:rPr lang="en-IN" sz="2400" dirty="0" smtClean="0"/>
              <a:t>/</a:t>
            </a:r>
            <a:r>
              <a:rPr lang="en-IN" sz="2400" dirty="0" err="1" smtClean="0"/>
              <a:t>architype</a:t>
            </a:r>
            <a:r>
              <a:rPr lang="en-IN" sz="2400" dirty="0" smtClean="0"/>
              <a:t> breeding)</a:t>
            </a:r>
          </a:p>
          <a:p>
            <a:pPr>
              <a:buFont typeface="Arial" pitchFamily="34" charset="0"/>
              <a:buChar char="•"/>
            </a:pPr>
            <a:r>
              <a:rPr lang="en-IN" sz="2400" dirty="0" smtClean="0"/>
              <a:t>Drought/heat/</a:t>
            </a:r>
            <a:r>
              <a:rPr lang="en-IN" sz="2400" dirty="0" smtClean="0">
                <a:solidFill>
                  <a:srgbClr val="FF0000"/>
                </a:solidFill>
              </a:rPr>
              <a:t>irradiation</a:t>
            </a:r>
            <a:r>
              <a:rPr lang="en-IN" sz="2400" dirty="0" smtClean="0"/>
              <a:t> tolerance (</a:t>
            </a:r>
            <a:r>
              <a:rPr lang="en-IN" sz="2400" dirty="0" err="1" smtClean="0"/>
              <a:t>Abiotic</a:t>
            </a:r>
            <a:r>
              <a:rPr lang="en-IN" sz="2400" dirty="0" smtClean="0"/>
              <a:t> stresses)</a:t>
            </a:r>
          </a:p>
          <a:p>
            <a:pPr>
              <a:buFont typeface="Arial" pitchFamily="34" charset="0"/>
              <a:buChar char="•"/>
            </a:pPr>
            <a:r>
              <a:rPr lang="en-IN" sz="2400" dirty="0" smtClean="0"/>
              <a:t>Pest and Disease resistance (Biotic stresses)</a:t>
            </a:r>
          </a:p>
          <a:p>
            <a:endParaRPr lang="en-IN" sz="2000" dirty="0" smtClean="0"/>
          </a:p>
        </p:txBody>
      </p:sp>
      <p:sp>
        <p:nvSpPr>
          <p:cNvPr id="2" name="TextBox 1"/>
          <p:cNvSpPr txBox="1"/>
          <p:nvPr/>
        </p:nvSpPr>
        <p:spPr>
          <a:xfrm>
            <a:off x="1600200" y="457200"/>
            <a:ext cx="5353902" cy="523220"/>
          </a:xfrm>
          <a:prstGeom prst="rect">
            <a:avLst/>
          </a:prstGeom>
          <a:solidFill>
            <a:schemeClr val="bg2">
              <a:lumMod val="90000"/>
            </a:schemeClr>
          </a:solidFill>
        </p:spPr>
        <p:txBody>
          <a:bodyPr wrap="none" rtlCol="0">
            <a:spAutoFit/>
          </a:bodyPr>
          <a:lstStyle/>
          <a:p>
            <a:r>
              <a:rPr lang="en-US" sz="2800" dirty="0" smtClean="0">
                <a:solidFill>
                  <a:srgbClr val="FF0000"/>
                </a:solidFill>
              </a:rPr>
              <a:t>Objectives of </a:t>
            </a:r>
            <a:r>
              <a:rPr lang="en-US" sz="2800" dirty="0">
                <a:solidFill>
                  <a:srgbClr val="FF0000"/>
                </a:solidFill>
              </a:rPr>
              <a:t>G</a:t>
            </a:r>
            <a:r>
              <a:rPr lang="en-US" sz="2800" dirty="0" smtClean="0">
                <a:solidFill>
                  <a:srgbClr val="FF0000"/>
                </a:solidFill>
              </a:rPr>
              <a:t>enetic Improvement</a:t>
            </a:r>
            <a:endParaRPr lang="en-IN" sz="2800" dirty="0">
              <a:solidFill>
                <a:srgbClr val="FF0000"/>
              </a:solidFill>
            </a:endParaRPr>
          </a:p>
        </p:txBody>
      </p:sp>
    </p:spTree>
    <p:extLst>
      <p:ext uri="{BB962C8B-B14F-4D97-AF65-F5344CB8AC3E}">
        <p14:creationId xmlns:p14="http://schemas.microsoft.com/office/powerpoint/2010/main" val="20053463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graphicFrame>
        <p:nvGraphicFramePr>
          <p:cNvPr id="77825" name="Object 1"/>
          <p:cNvGraphicFramePr>
            <a:graphicFrameLocks noChangeAspect="1"/>
          </p:cNvGraphicFramePr>
          <p:nvPr/>
        </p:nvGraphicFramePr>
        <p:xfrm>
          <a:off x="381000" y="-1"/>
          <a:ext cx="8458200" cy="6869763"/>
        </p:xfrm>
        <a:graphic>
          <a:graphicData uri="http://schemas.openxmlformats.org/presentationml/2006/ole">
            <mc:AlternateContent xmlns:mc="http://schemas.openxmlformats.org/markup-compatibility/2006">
              <mc:Choice xmlns:v="urn:schemas-microsoft-com:vml" Requires="v">
                <p:oleObj spid="_x0000_s9258" name="Slide" r:id="rId3" imgW="4570388" imgH="3427437" progId="PowerPoint.Slide.12">
                  <p:embed/>
                </p:oleObj>
              </mc:Choice>
              <mc:Fallback>
                <p:oleObj name="Slide" r:id="rId3" imgW="4570388" imgH="3427437" progId="PowerPoint.Slide.12">
                  <p:embed/>
                  <p:pic>
                    <p:nvPicPr>
                      <p:cNvPr id="0"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
                        <a:ext cx="8458200" cy="6869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graphicFrame>
        <p:nvGraphicFramePr>
          <p:cNvPr id="55297" name="Object 1"/>
          <p:cNvGraphicFramePr>
            <a:graphicFrameLocks noChangeAspect="1"/>
          </p:cNvGraphicFramePr>
          <p:nvPr/>
        </p:nvGraphicFramePr>
        <p:xfrm>
          <a:off x="-321734" y="76200"/>
          <a:ext cx="9795934" cy="6781800"/>
        </p:xfrm>
        <a:graphic>
          <a:graphicData uri="http://schemas.openxmlformats.org/presentationml/2006/ole">
            <mc:AlternateContent xmlns:mc="http://schemas.openxmlformats.org/markup-compatibility/2006">
              <mc:Choice xmlns:v="urn:schemas-microsoft-com:vml" Requires="v">
                <p:oleObj spid="_x0000_s10282" name="Slide" r:id="rId3" imgW="4953122" imgH="3427608" progId="PowerPoint.Slide.12">
                  <p:embed/>
                </p:oleObj>
              </mc:Choice>
              <mc:Fallback>
                <p:oleObj name="Slide" r:id="rId3" imgW="4953122" imgH="3427608" progId="PowerPoint.Slide.12">
                  <p:embed/>
                  <p:pic>
                    <p:nvPicPr>
                      <p:cNvPr id="0"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34" y="76200"/>
                        <a:ext cx="9795934" cy="678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7650" name="Picture 2" descr="IMG_0793"/>
          <p:cNvPicPr>
            <a:picLocks noChangeAspect="1" noChangeArrowheads="1"/>
          </p:cNvPicPr>
          <p:nvPr/>
        </p:nvPicPr>
        <p:blipFill>
          <a:blip r:embed="rId5" cstate="print"/>
          <a:srcRect/>
          <a:stretch>
            <a:fillRect/>
          </a:stretch>
        </p:blipFill>
        <p:spPr bwMode="auto">
          <a:xfrm>
            <a:off x="4953000" y="685800"/>
            <a:ext cx="4572000" cy="3429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graphicFrame>
        <p:nvGraphicFramePr>
          <p:cNvPr id="54273" name="Object 1"/>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1306" name="Slide" r:id="rId3" imgW="4570586" imgH="3427608" progId="PowerPoint.Slide.12">
                  <p:embed/>
                </p:oleObj>
              </mc:Choice>
              <mc:Fallback>
                <p:oleObj name="Slide" r:id="rId3" imgW="4570586" imgH="3427608" progId="PowerPoint.Slide.12">
                  <p:embed/>
                  <p:pic>
                    <p:nvPicPr>
                      <p:cNvPr id="0"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4580" name="Picture 4" descr="IMG_0877"/>
          <p:cNvPicPr>
            <a:picLocks noChangeAspect="1" noChangeArrowheads="1"/>
          </p:cNvPicPr>
          <p:nvPr/>
        </p:nvPicPr>
        <p:blipFill>
          <a:blip r:embed="rId5" cstate="print"/>
          <a:srcRect/>
          <a:stretch>
            <a:fillRect/>
          </a:stretch>
        </p:blipFill>
        <p:spPr bwMode="auto">
          <a:xfrm>
            <a:off x="5181600" y="3886200"/>
            <a:ext cx="3962400" cy="2971800"/>
          </a:xfrm>
          <a:prstGeom prst="rect">
            <a:avLst/>
          </a:prstGeom>
          <a:noFill/>
        </p:spPr>
      </p:pic>
      <p:pic>
        <p:nvPicPr>
          <p:cNvPr id="5" name="Picture 4" descr="D:\All photographs\Crop wise Photographs\cowpea\different entries of cowpea summer 09\GC-5\IMG_0422.JPG"/>
          <p:cNvPicPr/>
          <p:nvPr/>
        </p:nvPicPr>
        <p:blipFill>
          <a:blip r:embed="rId6" cstate="print"/>
          <a:srcRect/>
          <a:stretch>
            <a:fillRect/>
          </a:stretch>
        </p:blipFill>
        <p:spPr bwMode="auto">
          <a:xfrm>
            <a:off x="2286000" y="3962400"/>
            <a:ext cx="2971800" cy="2895600"/>
          </a:xfrm>
          <a:prstGeom prst="rect">
            <a:avLst/>
          </a:prstGeom>
          <a:noFill/>
          <a:ln w="9525">
            <a:noFill/>
            <a:miter lim="800000"/>
            <a:headEnd/>
            <a:tailEnd/>
          </a:ln>
        </p:spPr>
      </p:pic>
      <p:sp>
        <p:nvSpPr>
          <p:cNvPr id="6" name="Rectangle 16" descr="GC 5-8"/>
          <p:cNvSpPr>
            <a:spLocks noChangeArrowheads="1"/>
          </p:cNvSpPr>
          <p:nvPr/>
        </p:nvSpPr>
        <p:spPr bwMode="auto">
          <a:xfrm>
            <a:off x="0" y="3276600"/>
            <a:ext cx="2672862" cy="3581400"/>
          </a:xfrm>
          <a:prstGeom prst="rect">
            <a:avLst/>
          </a:prstGeom>
          <a:blipFill dpi="0" rotWithShape="0">
            <a:blip r:embed="rId7" cstate="print"/>
            <a:srcRect/>
            <a:stretch>
              <a:fillRect/>
            </a:stretch>
          </a:blip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IMG_0878"/>
          <p:cNvPicPr>
            <a:picLocks noChangeAspect="1" noChangeArrowheads="1"/>
          </p:cNvPicPr>
          <p:nvPr/>
        </p:nvPicPr>
        <p:blipFill>
          <a:blip r:embed="rId2" cstate="print"/>
          <a:srcRect/>
          <a:stretch>
            <a:fillRect/>
          </a:stretch>
        </p:blipFill>
        <p:spPr bwMode="auto">
          <a:xfrm>
            <a:off x="3904827" y="2590800"/>
            <a:ext cx="5267960" cy="3918317"/>
          </a:xfrm>
          <a:prstGeom prst="rect">
            <a:avLst/>
          </a:prstGeom>
          <a:noFill/>
        </p:spPr>
      </p:pic>
      <p:sp>
        <p:nvSpPr>
          <p:cNvPr id="3" name="Rectangle 2"/>
          <p:cNvSpPr/>
          <p:nvPr/>
        </p:nvSpPr>
        <p:spPr>
          <a:xfrm>
            <a:off x="457200" y="304800"/>
            <a:ext cx="8229600" cy="1569660"/>
          </a:xfrm>
          <a:prstGeom prst="rect">
            <a:avLst/>
          </a:prstGeom>
          <a:solidFill>
            <a:srgbClr val="FFFF00"/>
          </a:solidFill>
        </p:spPr>
        <p:txBody>
          <a:bodyPr wrap="square">
            <a:spAutoFit/>
          </a:bodyPr>
          <a:lstStyle/>
          <a:p>
            <a:pPr algn="just"/>
            <a:r>
              <a:rPr lang="en-IN" sz="2400" b="1" dirty="0" smtClean="0"/>
              <a:t>RC – 101</a:t>
            </a:r>
            <a:r>
              <a:rPr lang="en-IN" sz="2400" dirty="0" smtClean="0"/>
              <a:t>: </a:t>
            </a:r>
          </a:p>
          <a:p>
            <a:pPr algn="just"/>
            <a:r>
              <a:rPr lang="en-IN" sz="2400" dirty="0" smtClean="0"/>
              <a:t>This variety was developed also at Agricultural Research Station, Rajasthan Agricultural University, </a:t>
            </a:r>
            <a:r>
              <a:rPr lang="en-IN" sz="2400" dirty="0" err="1" smtClean="0"/>
              <a:t>Durgapura</a:t>
            </a:r>
            <a:r>
              <a:rPr lang="en-IN" sz="2400" dirty="0" smtClean="0"/>
              <a:t> by crossing a exotic strain IT 82D-652 x Fs – 68 and releases in 2001. </a:t>
            </a:r>
          </a:p>
        </p:txBody>
      </p:sp>
      <p:sp>
        <p:nvSpPr>
          <p:cNvPr id="4" name="Rectangle 3"/>
          <p:cNvSpPr/>
          <p:nvPr/>
        </p:nvSpPr>
        <p:spPr>
          <a:xfrm>
            <a:off x="228600" y="2615148"/>
            <a:ext cx="3505200" cy="3785652"/>
          </a:xfrm>
          <a:prstGeom prst="rect">
            <a:avLst/>
          </a:prstGeom>
          <a:solidFill>
            <a:srgbClr val="FFC000"/>
          </a:solidFill>
        </p:spPr>
        <p:txBody>
          <a:bodyPr wrap="square">
            <a:spAutoFit/>
          </a:bodyPr>
          <a:lstStyle/>
          <a:p>
            <a:pPr algn="just">
              <a:buFont typeface="Arial" pitchFamily="34" charset="0"/>
              <a:buChar char="•"/>
            </a:pPr>
            <a:r>
              <a:rPr lang="en-IN" sz="2400" dirty="0" smtClean="0"/>
              <a:t>Early maturing only in 62-65 days synchronous maturity</a:t>
            </a:r>
          </a:p>
          <a:p>
            <a:pPr algn="just">
              <a:buFont typeface="Arial" pitchFamily="34" charset="0"/>
              <a:buChar char="•"/>
            </a:pPr>
            <a:r>
              <a:rPr lang="en-IN" sz="2400" dirty="0" smtClean="0"/>
              <a:t>Yield: 750 – 850 kg /ha. </a:t>
            </a:r>
          </a:p>
          <a:p>
            <a:pPr algn="just">
              <a:buFont typeface="Arial" pitchFamily="34" charset="0"/>
              <a:buChar char="•"/>
            </a:pPr>
            <a:r>
              <a:rPr lang="en-IN" sz="2400" dirty="0" smtClean="0"/>
              <a:t>Determinate in nature</a:t>
            </a:r>
          </a:p>
          <a:p>
            <a:pPr algn="just">
              <a:buFont typeface="Arial" pitchFamily="34" charset="0"/>
              <a:buChar char="•"/>
            </a:pPr>
            <a:endParaRPr lang="en-IN" sz="2400" dirty="0" smtClean="0"/>
          </a:p>
          <a:p>
            <a:pPr algn="just">
              <a:buFont typeface="Arial" pitchFamily="34" charset="0"/>
              <a:buChar char="•"/>
            </a:pPr>
            <a:r>
              <a:rPr lang="en-IN" sz="2400" dirty="0" smtClean="0">
                <a:solidFill>
                  <a:srgbClr val="FF0000"/>
                </a:solidFill>
              </a:rPr>
              <a:t>Suitable for low rainfall zones. </a:t>
            </a:r>
          </a:p>
          <a:p>
            <a:pPr algn="just">
              <a:buFont typeface="Arial" pitchFamily="34" charset="0"/>
              <a:buChar char="•"/>
            </a:pPr>
            <a:r>
              <a:rPr lang="en-IN" sz="2400" dirty="0" smtClean="0">
                <a:solidFill>
                  <a:srgbClr val="FF0000"/>
                </a:solidFill>
              </a:rPr>
              <a:t>The seed is white in </a:t>
            </a:r>
            <a:r>
              <a:rPr lang="en-IN" sz="2400" dirty="0" err="1" smtClean="0">
                <a:solidFill>
                  <a:srgbClr val="FF0000"/>
                </a:solidFill>
              </a:rPr>
              <a:t>color</a:t>
            </a:r>
            <a:r>
              <a:rPr lang="en-IN" sz="2400" dirty="0" smtClean="0">
                <a:solidFill>
                  <a:srgbClr val="FF0000"/>
                </a:solidFill>
              </a:rPr>
              <a:t> with black eye</a:t>
            </a:r>
            <a:r>
              <a:rPr lang="en-IN" sz="2400" dirty="0" smtClean="0"/>
              <a:t>.</a:t>
            </a:r>
            <a:endParaRPr lang="en-IN"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IMG_0885"/>
          <p:cNvPicPr>
            <a:picLocks noChangeAspect="1" noChangeArrowheads="1"/>
          </p:cNvPicPr>
          <p:nvPr/>
        </p:nvPicPr>
        <p:blipFill>
          <a:blip r:embed="rId2" cstate="print"/>
          <a:srcRect/>
          <a:stretch>
            <a:fillRect/>
          </a:stretch>
        </p:blipFill>
        <p:spPr bwMode="auto">
          <a:xfrm>
            <a:off x="4038600" y="3060594"/>
            <a:ext cx="5105400" cy="3797405"/>
          </a:xfrm>
          <a:prstGeom prst="rect">
            <a:avLst/>
          </a:prstGeom>
          <a:noFill/>
        </p:spPr>
      </p:pic>
      <p:sp>
        <p:nvSpPr>
          <p:cNvPr id="3" name="Rectangle 2"/>
          <p:cNvSpPr/>
          <p:nvPr/>
        </p:nvSpPr>
        <p:spPr>
          <a:xfrm>
            <a:off x="762000" y="411540"/>
            <a:ext cx="7467600" cy="1569660"/>
          </a:xfrm>
          <a:prstGeom prst="rect">
            <a:avLst/>
          </a:prstGeom>
          <a:solidFill>
            <a:srgbClr val="FFFF00"/>
          </a:solidFill>
        </p:spPr>
        <p:txBody>
          <a:bodyPr wrap="square">
            <a:spAutoFit/>
          </a:bodyPr>
          <a:lstStyle/>
          <a:p>
            <a:pPr algn="just"/>
            <a:r>
              <a:rPr lang="en-IN" sz="2400" b="1" dirty="0" err="1" smtClean="0"/>
              <a:t>CoVu</a:t>
            </a:r>
            <a:r>
              <a:rPr lang="en-IN" sz="2400" b="1" dirty="0" smtClean="0"/>
              <a:t> – 702</a:t>
            </a:r>
            <a:r>
              <a:rPr lang="en-IN" sz="2400" dirty="0" smtClean="0"/>
              <a:t>: </a:t>
            </a:r>
          </a:p>
          <a:p>
            <a:pPr algn="just"/>
            <a:r>
              <a:rPr lang="en-IN" sz="2400" dirty="0" smtClean="0"/>
              <a:t>This variety developed by Tamil Nadu Agricultural University, Coimbatore and was released for commercial cultivation in 2004</a:t>
            </a:r>
            <a:endParaRPr lang="en-IN" sz="2400" dirty="0"/>
          </a:p>
        </p:txBody>
      </p:sp>
      <p:sp>
        <p:nvSpPr>
          <p:cNvPr id="4" name="Rectangle 3"/>
          <p:cNvSpPr/>
          <p:nvPr/>
        </p:nvSpPr>
        <p:spPr>
          <a:xfrm>
            <a:off x="0" y="3072348"/>
            <a:ext cx="4724400" cy="3785652"/>
          </a:xfrm>
          <a:prstGeom prst="rect">
            <a:avLst/>
          </a:prstGeom>
          <a:solidFill>
            <a:srgbClr val="FFC000"/>
          </a:solidFill>
        </p:spPr>
        <p:txBody>
          <a:bodyPr wrap="square">
            <a:spAutoFit/>
          </a:bodyPr>
          <a:lstStyle/>
          <a:p>
            <a:pPr algn="just">
              <a:buFont typeface="Arial" pitchFamily="34" charset="0"/>
              <a:buChar char="•"/>
            </a:pPr>
            <a:r>
              <a:rPr lang="en-IN" sz="2400" dirty="0" smtClean="0"/>
              <a:t>Matures synchronously in 67-73 d </a:t>
            </a:r>
          </a:p>
          <a:p>
            <a:pPr algn="just">
              <a:buFont typeface="Arial" pitchFamily="34" charset="0"/>
              <a:buChar char="•"/>
            </a:pPr>
            <a:r>
              <a:rPr lang="en-IN" sz="2400" dirty="0" smtClean="0"/>
              <a:t>Yield: 900 -1200 kg /ha</a:t>
            </a:r>
          </a:p>
          <a:p>
            <a:pPr algn="just">
              <a:buFont typeface="Arial" pitchFamily="34" charset="0"/>
              <a:buChar char="•"/>
            </a:pPr>
            <a:r>
              <a:rPr lang="en-IN" sz="2400" dirty="0" smtClean="0"/>
              <a:t>Seed: brownish white.</a:t>
            </a:r>
          </a:p>
          <a:p>
            <a:pPr algn="just">
              <a:buFont typeface="Arial" pitchFamily="34" charset="0"/>
              <a:buChar char="•"/>
            </a:pPr>
            <a:endParaRPr lang="en-IN" sz="2400" dirty="0" smtClean="0"/>
          </a:p>
          <a:p>
            <a:pPr algn="just">
              <a:buFont typeface="Arial" pitchFamily="34" charset="0"/>
              <a:buChar char="•"/>
            </a:pPr>
            <a:r>
              <a:rPr lang="en-IN" sz="2400" dirty="0" smtClean="0">
                <a:solidFill>
                  <a:srgbClr val="FF0000"/>
                </a:solidFill>
              </a:rPr>
              <a:t>Moderately resistant to pod borer and tolerant to major diseases.</a:t>
            </a:r>
          </a:p>
          <a:p>
            <a:pPr algn="just">
              <a:buFont typeface="Arial" pitchFamily="34" charset="0"/>
              <a:buChar char="•"/>
            </a:pPr>
            <a:r>
              <a:rPr lang="en-IN" sz="2400" dirty="0" err="1" smtClean="0">
                <a:solidFill>
                  <a:srgbClr val="FF0000"/>
                </a:solidFill>
              </a:rPr>
              <a:t>Rainfed</a:t>
            </a:r>
            <a:r>
              <a:rPr lang="en-IN" sz="2400" dirty="0" smtClean="0">
                <a:solidFill>
                  <a:srgbClr val="FF0000"/>
                </a:solidFill>
              </a:rPr>
              <a:t> as well as irrigated conditions of whole country but performs better under south Indian situations.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IMG_0861"/>
          <p:cNvPicPr>
            <a:picLocks noChangeAspect="1" noChangeArrowheads="1"/>
          </p:cNvPicPr>
          <p:nvPr/>
        </p:nvPicPr>
        <p:blipFill>
          <a:blip r:embed="rId2" cstate="print"/>
          <a:srcRect/>
          <a:stretch>
            <a:fillRect/>
          </a:stretch>
        </p:blipFill>
        <p:spPr bwMode="auto">
          <a:xfrm>
            <a:off x="3733800" y="2800350"/>
            <a:ext cx="5410200" cy="4057650"/>
          </a:xfrm>
          <a:prstGeom prst="rect">
            <a:avLst/>
          </a:prstGeom>
          <a:noFill/>
        </p:spPr>
      </p:pic>
      <p:sp>
        <p:nvSpPr>
          <p:cNvPr id="3" name="Rectangle 2"/>
          <p:cNvSpPr/>
          <p:nvPr/>
        </p:nvSpPr>
        <p:spPr>
          <a:xfrm>
            <a:off x="533400" y="411540"/>
            <a:ext cx="8077200" cy="1569660"/>
          </a:xfrm>
          <a:prstGeom prst="rect">
            <a:avLst/>
          </a:prstGeom>
          <a:solidFill>
            <a:srgbClr val="92D050"/>
          </a:solidFill>
        </p:spPr>
        <p:txBody>
          <a:bodyPr wrap="square">
            <a:spAutoFit/>
          </a:bodyPr>
          <a:lstStyle/>
          <a:p>
            <a:pPr algn="just"/>
            <a:r>
              <a:rPr lang="en-IN" sz="2400" b="1" dirty="0" smtClean="0"/>
              <a:t> V – 240 (</a:t>
            </a:r>
            <a:r>
              <a:rPr lang="en-IN" sz="2400" b="1" dirty="0" err="1" smtClean="0"/>
              <a:t>Rambha</a:t>
            </a:r>
            <a:r>
              <a:rPr lang="en-IN" sz="2400" b="1" dirty="0" smtClean="0"/>
              <a:t>):</a:t>
            </a:r>
            <a:r>
              <a:rPr lang="en-IN" sz="2400" dirty="0" smtClean="0"/>
              <a:t> </a:t>
            </a:r>
          </a:p>
          <a:p>
            <a:pPr algn="just"/>
            <a:r>
              <a:rPr lang="en-IN" sz="2400" dirty="0" smtClean="0"/>
              <a:t>It was isolated from </a:t>
            </a:r>
            <a:r>
              <a:rPr lang="en-IN" sz="2400" dirty="0" err="1" smtClean="0"/>
              <a:t>Pusa</a:t>
            </a:r>
            <a:r>
              <a:rPr lang="en-IN" sz="2400" dirty="0" smtClean="0"/>
              <a:t> </a:t>
            </a:r>
            <a:r>
              <a:rPr lang="en-IN" sz="2400" dirty="0" err="1" smtClean="0"/>
              <a:t>Falguni</a:t>
            </a:r>
            <a:r>
              <a:rPr lang="en-IN" sz="2400" dirty="0" smtClean="0"/>
              <a:t> after chemical treatment with DMS at Indian Agricultural research Institute, </a:t>
            </a:r>
            <a:r>
              <a:rPr lang="en-IN" sz="2400" dirty="0" err="1" smtClean="0"/>
              <a:t>Pusa</a:t>
            </a:r>
            <a:r>
              <a:rPr lang="en-IN" sz="2400" dirty="0" smtClean="0"/>
              <a:t>, New Delhi and released in 1997. </a:t>
            </a:r>
          </a:p>
        </p:txBody>
      </p:sp>
      <p:sp>
        <p:nvSpPr>
          <p:cNvPr id="4" name="Rectangle 3"/>
          <p:cNvSpPr/>
          <p:nvPr/>
        </p:nvSpPr>
        <p:spPr>
          <a:xfrm>
            <a:off x="0" y="2819400"/>
            <a:ext cx="3657600" cy="3785652"/>
          </a:xfrm>
          <a:prstGeom prst="rect">
            <a:avLst/>
          </a:prstGeom>
          <a:solidFill>
            <a:srgbClr val="FFC000"/>
          </a:solidFill>
        </p:spPr>
        <p:txBody>
          <a:bodyPr wrap="square">
            <a:spAutoFit/>
          </a:bodyPr>
          <a:lstStyle/>
          <a:p>
            <a:pPr algn="just"/>
            <a:r>
              <a:rPr lang="en-IN" sz="2400" dirty="0" smtClean="0"/>
              <a:t>Yield potential (1200 – 1500 kg/ha) </a:t>
            </a:r>
          </a:p>
          <a:p>
            <a:pPr algn="just"/>
            <a:r>
              <a:rPr lang="en-IN" sz="2400" dirty="0" smtClean="0"/>
              <a:t>Matures in 90-95 days</a:t>
            </a:r>
          </a:p>
          <a:p>
            <a:pPr algn="just"/>
            <a:endParaRPr lang="en-IN" sz="2400" dirty="0" smtClean="0"/>
          </a:p>
          <a:p>
            <a:pPr algn="just"/>
            <a:r>
              <a:rPr lang="en-IN" sz="2400" dirty="0" smtClean="0">
                <a:solidFill>
                  <a:srgbClr val="FF0000"/>
                </a:solidFill>
              </a:rPr>
              <a:t>It is known for its tall and trailing growth habit, dark green foliage and medium sized dark red seeds. It is highly adapted to arid and semi-arid regions with</a:t>
            </a:r>
            <a:endParaRPr lang="en-IN" sz="2400" dirty="0">
              <a:solidFill>
                <a:srgbClr val="FF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7273" y="457200"/>
            <a:ext cx="2843727" cy="523220"/>
          </a:xfrm>
          <a:prstGeom prst="rect">
            <a:avLst/>
          </a:prstGeom>
          <a:solidFill>
            <a:srgbClr val="FF0000"/>
          </a:solidFill>
        </p:spPr>
        <p:txBody>
          <a:bodyPr wrap="none" rtlCol="0">
            <a:spAutoFit/>
          </a:bodyPr>
          <a:lstStyle/>
          <a:p>
            <a:r>
              <a:rPr lang="en-IN" sz="2800" dirty="0" smtClean="0"/>
              <a:t>Disease resistance</a:t>
            </a:r>
            <a:endParaRPr lang="en-IN" sz="2800" dirty="0"/>
          </a:p>
        </p:txBody>
      </p:sp>
      <p:sp>
        <p:nvSpPr>
          <p:cNvPr id="3" name="Rectangle 2"/>
          <p:cNvSpPr/>
          <p:nvPr/>
        </p:nvSpPr>
        <p:spPr>
          <a:xfrm>
            <a:off x="228600" y="1179255"/>
            <a:ext cx="5029200" cy="1938992"/>
          </a:xfrm>
          <a:prstGeom prst="rect">
            <a:avLst/>
          </a:prstGeom>
          <a:solidFill>
            <a:schemeClr val="tx2">
              <a:lumMod val="40000"/>
              <a:lumOff val="60000"/>
            </a:schemeClr>
          </a:solidFill>
        </p:spPr>
        <p:txBody>
          <a:bodyPr wrap="square">
            <a:spAutoFit/>
          </a:bodyPr>
          <a:lstStyle/>
          <a:p>
            <a:r>
              <a:rPr lang="en-US" sz="2000" dirty="0" smtClean="0"/>
              <a:t>A number of fungal and bacterial diseases are known to affect legumes:</a:t>
            </a:r>
            <a:endParaRPr lang="en-IN" sz="2000" dirty="0" smtClean="0"/>
          </a:p>
          <a:p>
            <a:endParaRPr lang="en-IN" sz="2000" dirty="0" smtClean="0"/>
          </a:p>
          <a:p>
            <a:r>
              <a:rPr lang="en-IN" sz="2000" dirty="0" smtClean="0"/>
              <a:t>Viral disease are more important:</a:t>
            </a:r>
          </a:p>
          <a:p>
            <a:pPr>
              <a:buFont typeface="Arial" pitchFamily="34" charset="0"/>
              <a:buChar char="•"/>
            </a:pPr>
            <a:r>
              <a:rPr lang="en-IN" sz="2000" dirty="0" smtClean="0"/>
              <a:t>Yellow mosaic virus</a:t>
            </a:r>
          </a:p>
          <a:p>
            <a:pPr>
              <a:buFont typeface="Arial" pitchFamily="34" charset="0"/>
              <a:buChar char="•"/>
            </a:pPr>
            <a:r>
              <a:rPr lang="en-IN" sz="2000" dirty="0" smtClean="0"/>
              <a:t>Leaf curl virus</a:t>
            </a:r>
            <a:endParaRPr lang="en-US" sz="2000" dirty="0" smtClean="0"/>
          </a:p>
        </p:txBody>
      </p:sp>
      <p:pic>
        <p:nvPicPr>
          <p:cNvPr id="4" name="Picture 2" descr="C:\Users\PC\Desktop\guar pt type\phto guar\pics 27.09.2012\IMG_3109.JPG"/>
          <p:cNvPicPr>
            <a:picLocks noChangeAspect="1" noChangeArrowheads="1"/>
          </p:cNvPicPr>
          <p:nvPr/>
        </p:nvPicPr>
        <p:blipFill>
          <a:blip r:embed="rId2" cstate="print"/>
          <a:srcRect/>
          <a:stretch>
            <a:fillRect/>
          </a:stretch>
        </p:blipFill>
        <p:spPr bwMode="auto">
          <a:xfrm>
            <a:off x="0" y="4114800"/>
            <a:ext cx="3657600" cy="2743200"/>
          </a:xfrm>
          <a:prstGeom prst="rect">
            <a:avLst/>
          </a:prstGeom>
          <a:noFill/>
        </p:spPr>
      </p:pic>
      <p:pic>
        <p:nvPicPr>
          <p:cNvPr id="6" name="Picture 2" descr="C:\Users\PC\Desktop\guar pt type\phto guar\CAMERA PICS\P1000704.JPG"/>
          <p:cNvPicPr>
            <a:picLocks noChangeAspect="1" noChangeArrowheads="1"/>
          </p:cNvPicPr>
          <p:nvPr/>
        </p:nvPicPr>
        <p:blipFill>
          <a:blip r:embed="rId3" cstate="print"/>
          <a:srcRect l="42273" r="23636" b="27273"/>
          <a:stretch>
            <a:fillRect/>
          </a:stretch>
        </p:blipFill>
        <p:spPr bwMode="auto">
          <a:xfrm>
            <a:off x="7429500" y="0"/>
            <a:ext cx="1714500" cy="2743200"/>
          </a:xfrm>
          <a:prstGeom prst="rect">
            <a:avLst/>
          </a:prstGeom>
          <a:noFill/>
        </p:spPr>
      </p:pic>
      <p:pic>
        <p:nvPicPr>
          <p:cNvPr id="7" name="Picture 4" descr="C:\Users\PC\Desktop\guar pt type\phto guar\CAMERA PICS\P1000715.JPG"/>
          <p:cNvPicPr>
            <a:picLocks noChangeAspect="1" noChangeArrowheads="1"/>
          </p:cNvPicPr>
          <p:nvPr/>
        </p:nvPicPr>
        <p:blipFill>
          <a:blip r:embed="rId4" cstate="print"/>
          <a:srcRect/>
          <a:stretch>
            <a:fillRect/>
          </a:stretch>
        </p:blipFill>
        <p:spPr bwMode="auto">
          <a:xfrm>
            <a:off x="5257800" y="0"/>
            <a:ext cx="3657600" cy="2743200"/>
          </a:xfrm>
          <a:prstGeom prst="rect">
            <a:avLst/>
          </a:prstGeom>
          <a:noFill/>
        </p:spPr>
      </p:pic>
      <p:pic>
        <p:nvPicPr>
          <p:cNvPr id="81922" name="Picture 2"/>
          <p:cNvPicPr>
            <a:picLocks noChangeAspect="1" noChangeArrowheads="1"/>
          </p:cNvPicPr>
          <p:nvPr/>
        </p:nvPicPr>
        <p:blipFill>
          <a:blip r:embed="rId5" cstate="print"/>
          <a:srcRect/>
          <a:stretch>
            <a:fillRect/>
          </a:stretch>
        </p:blipFill>
        <p:spPr bwMode="auto">
          <a:xfrm>
            <a:off x="3657600" y="4114800"/>
            <a:ext cx="5346392"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5562600"/>
          </a:xfrm>
          <a:solidFill>
            <a:schemeClr val="accent3">
              <a:lumMod val="40000"/>
              <a:lumOff val="60000"/>
            </a:schemeClr>
          </a:solidFill>
        </p:spPr>
        <p:txBody>
          <a:bodyPr>
            <a:normAutofit fontScale="77500" lnSpcReduction="20000"/>
          </a:bodyPr>
          <a:lstStyle/>
          <a:p>
            <a:pPr algn="just"/>
            <a:r>
              <a:rPr lang="en-US" dirty="0" smtClean="0"/>
              <a:t>Under the ambit of Indian Council of Agricultural Research, </a:t>
            </a:r>
          </a:p>
          <a:p>
            <a:pPr algn="just"/>
            <a:r>
              <a:rPr lang="en-US" dirty="0" smtClean="0"/>
              <a:t>Large number of high yielding varieties and </a:t>
            </a:r>
          </a:p>
          <a:p>
            <a:pPr algn="just"/>
            <a:r>
              <a:rPr lang="en-US" dirty="0" smtClean="0"/>
              <a:t>Matching integrated crop management technologies have been developed having capacity to </a:t>
            </a:r>
          </a:p>
          <a:p>
            <a:pPr lvl="1" algn="just"/>
            <a:r>
              <a:rPr lang="en-US" dirty="0" smtClean="0">
                <a:solidFill>
                  <a:srgbClr val="C00000"/>
                </a:solidFill>
              </a:rPr>
              <a:t>Enhance pulses production to the tune of 25-30% within short span</a:t>
            </a:r>
            <a:r>
              <a:rPr lang="en-US" dirty="0" smtClean="0"/>
              <a:t>, </a:t>
            </a:r>
          </a:p>
          <a:p>
            <a:pPr algn="just"/>
            <a:endParaRPr lang="en-US" dirty="0" smtClean="0"/>
          </a:p>
          <a:p>
            <a:pPr algn="just"/>
            <a:r>
              <a:rPr lang="en-US" dirty="0" smtClean="0"/>
              <a:t>If appropriate policy support is provided to address various issues like infrastructure for </a:t>
            </a:r>
          </a:p>
          <a:p>
            <a:pPr lvl="1" algn="just"/>
            <a:r>
              <a:rPr lang="en-US" dirty="0" smtClean="0">
                <a:solidFill>
                  <a:srgbClr val="C00000"/>
                </a:solidFill>
              </a:rPr>
              <a:t>life saving irrigation, </a:t>
            </a:r>
          </a:p>
          <a:p>
            <a:pPr lvl="1" algn="just"/>
            <a:r>
              <a:rPr lang="en-US" dirty="0" smtClean="0">
                <a:solidFill>
                  <a:srgbClr val="C00000"/>
                </a:solidFill>
              </a:rPr>
              <a:t>Quality input supply, </a:t>
            </a:r>
          </a:p>
          <a:p>
            <a:pPr lvl="1" algn="just"/>
            <a:r>
              <a:rPr lang="en-US" dirty="0" smtClean="0">
                <a:solidFill>
                  <a:srgbClr val="C00000"/>
                </a:solidFill>
              </a:rPr>
              <a:t>Storage, </a:t>
            </a:r>
          </a:p>
          <a:p>
            <a:pPr lvl="1" algn="just"/>
            <a:r>
              <a:rPr lang="en-US" dirty="0" smtClean="0">
                <a:solidFill>
                  <a:srgbClr val="C00000"/>
                </a:solidFill>
              </a:rPr>
              <a:t>Buffers stock for seed and grains, </a:t>
            </a:r>
          </a:p>
          <a:p>
            <a:pPr lvl="1" algn="just"/>
            <a:r>
              <a:rPr lang="en-US" dirty="0" smtClean="0">
                <a:solidFill>
                  <a:srgbClr val="C00000"/>
                </a:solidFill>
              </a:rPr>
              <a:t>Remunerative MSP (Minimum Support Price) and procurement, </a:t>
            </a:r>
          </a:p>
          <a:p>
            <a:pPr lvl="1" algn="just"/>
            <a:r>
              <a:rPr lang="en-US" dirty="0" smtClean="0">
                <a:solidFill>
                  <a:srgbClr val="C00000"/>
                </a:solidFill>
              </a:rPr>
              <a:t>Market and issues dealing with import of some of the less preferred pulses etc. </a:t>
            </a:r>
          </a:p>
        </p:txBody>
      </p:sp>
      <p:sp>
        <p:nvSpPr>
          <p:cNvPr id="4" name="TextBox 3"/>
          <p:cNvSpPr txBox="1"/>
          <p:nvPr/>
        </p:nvSpPr>
        <p:spPr>
          <a:xfrm>
            <a:off x="1676400" y="457200"/>
            <a:ext cx="4332020" cy="461665"/>
          </a:xfrm>
          <a:prstGeom prst="rect">
            <a:avLst/>
          </a:prstGeom>
          <a:solidFill>
            <a:schemeClr val="accent3">
              <a:lumMod val="40000"/>
              <a:lumOff val="60000"/>
            </a:schemeClr>
          </a:solidFill>
        </p:spPr>
        <p:txBody>
          <a:bodyPr wrap="none" rtlCol="0">
            <a:spAutoFit/>
          </a:bodyPr>
          <a:lstStyle/>
          <a:p>
            <a:r>
              <a:rPr lang="en-US" sz="2400" dirty="0" smtClean="0">
                <a:solidFill>
                  <a:srgbClr val="C00000"/>
                </a:solidFill>
              </a:rPr>
              <a:t>Strategies to enhance production</a:t>
            </a:r>
            <a:endParaRPr lang="en-US" sz="2400" dirty="0">
              <a:solidFill>
                <a:srgbClr val="C00000"/>
              </a:solidFill>
            </a:endParaRPr>
          </a:p>
        </p:txBody>
      </p:sp>
    </p:spTree>
    <p:extLst>
      <p:ext uri="{BB962C8B-B14F-4D97-AF65-F5344CB8AC3E}">
        <p14:creationId xmlns:p14="http://schemas.microsoft.com/office/powerpoint/2010/main" val="3797237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lumMod val="90000"/>
            </a:schemeClr>
          </a:solidFill>
        </p:spPr>
        <p:txBody>
          <a:bodyPr>
            <a:normAutofit/>
          </a:bodyPr>
          <a:lstStyle/>
          <a:p>
            <a:r>
              <a:rPr lang="en-US" sz="3600" dirty="0" smtClean="0">
                <a:solidFill>
                  <a:srgbClr val="FF0000"/>
                </a:solidFill>
              </a:rPr>
              <a:t>Opportunities for genetic enhancement</a:t>
            </a:r>
            <a:endParaRPr lang="en-IN" sz="3600" dirty="0">
              <a:solidFill>
                <a:srgbClr val="FF0000"/>
              </a:solidFill>
            </a:endParaRPr>
          </a:p>
        </p:txBody>
      </p:sp>
      <p:pic>
        <p:nvPicPr>
          <p:cNvPr id="4" name="Content Placeholder 3"/>
          <p:cNvPicPr>
            <a:picLocks noGrp="1" noChangeAspect="1"/>
          </p:cNvPicPr>
          <p:nvPr>
            <p:ph idx="1"/>
          </p:nvPr>
        </p:nvPicPr>
        <p:blipFill>
          <a:blip r:embed="rId2" cstate="print"/>
          <a:stretch>
            <a:fillRect/>
          </a:stretch>
        </p:blipFill>
        <p:spPr>
          <a:xfrm>
            <a:off x="313382" y="1417638"/>
            <a:ext cx="8677576" cy="4983162"/>
          </a:xfrm>
          <a:prstGeom prst="rect">
            <a:avLst/>
          </a:prstGeom>
        </p:spPr>
      </p:pic>
    </p:spTree>
    <p:extLst>
      <p:ext uri="{BB962C8B-B14F-4D97-AF65-F5344CB8AC3E}">
        <p14:creationId xmlns:p14="http://schemas.microsoft.com/office/powerpoint/2010/main" val="4031952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685800"/>
            <a:ext cx="7467600" cy="5878532"/>
          </a:xfrm>
          <a:prstGeom prst="rect">
            <a:avLst/>
          </a:prstGeom>
          <a:solidFill>
            <a:srgbClr val="92D050"/>
          </a:solidFill>
        </p:spPr>
        <p:txBody>
          <a:bodyPr wrap="square">
            <a:spAutoFit/>
          </a:bodyPr>
          <a:lstStyle/>
          <a:p>
            <a:pPr algn="just"/>
            <a:r>
              <a:rPr lang="en-IN" sz="3600" dirty="0" smtClean="0"/>
              <a:t>Crop/plant architecture:</a:t>
            </a:r>
          </a:p>
          <a:p>
            <a:pPr algn="just"/>
            <a:endParaRPr lang="en-IN" sz="2000" dirty="0" smtClean="0"/>
          </a:p>
          <a:p>
            <a:pPr algn="just"/>
            <a:r>
              <a:rPr lang="en-IN" sz="2000" dirty="0" smtClean="0"/>
              <a:t>Three-dimensional distribution of the vegetative and reproductive organs.</a:t>
            </a:r>
          </a:p>
          <a:p>
            <a:pPr algn="just"/>
            <a:endParaRPr lang="en-IN" sz="2000" dirty="0" smtClean="0"/>
          </a:p>
          <a:p>
            <a:pPr algn="just"/>
            <a:r>
              <a:rPr lang="en-IN" sz="2800" dirty="0" smtClean="0"/>
              <a:t>To improve </a:t>
            </a:r>
          </a:p>
          <a:p>
            <a:pPr lvl="1" algn="just">
              <a:buFont typeface="Arial" pitchFamily="34" charset="0"/>
              <a:buChar char="•"/>
            </a:pPr>
            <a:r>
              <a:rPr lang="en-IN" sz="2000" dirty="0" smtClean="0"/>
              <a:t>Adaptation, </a:t>
            </a:r>
          </a:p>
          <a:p>
            <a:pPr lvl="1" algn="just">
              <a:buFont typeface="Arial" pitchFamily="34" charset="0"/>
              <a:buChar char="•"/>
            </a:pPr>
            <a:r>
              <a:rPr lang="en-IN" sz="2000" dirty="0" smtClean="0"/>
              <a:t>Seed yield and </a:t>
            </a:r>
          </a:p>
          <a:p>
            <a:pPr lvl="1" algn="just">
              <a:buFont typeface="Arial" pitchFamily="34" charset="0"/>
              <a:buChar char="•"/>
            </a:pPr>
            <a:r>
              <a:rPr lang="en-IN" sz="2000" dirty="0" smtClean="0"/>
              <a:t>stability</a:t>
            </a:r>
          </a:p>
          <a:p>
            <a:pPr algn="just"/>
            <a:endParaRPr lang="en-IN" sz="2000" dirty="0" smtClean="0"/>
          </a:p>
          <a:p>
            <a:pPr algn="just"/>
            <a:endParaRPr lang="en-IN" sz="2000" dirty="0" smtClean="0"/>
          </a:p>
          <a:p>
            <a:pPr algn="just"/>
            <a:r>
              <a:rPr lang="en-IN" sz="3200" dirty="0" smtClean="0"/>
              <a:t>it impacts on </a:t>
            </a:r>
          </a:p>
          <a:p>
            <a:pPr lvl="1" algn="just">
              <a:buFont typeface="Arial" pitchFamily="34" charset="0"/>
              <a:buChar char="•"/>
            </a:pPr>
            <a:r>
              <a:rPr lang="en-IN" sz="2000" dirty="0" smtClean="0"/>
              <a:t>Light Interception</a:t>
            </a:r>
          </a:p>
          <a:p>
            <a:pPr lvl="1" algn="just">
              <a:buFont typeface="Arial" pitchFamily="34" charset="0"/>
              <a:buChar char="•"/>
            </a:pPr>
            <a:r>
              <a:rPr lang="en-IN" sz="2000" dirty="0" smtClean="0"/>
              <a:t>Pattern of radiation interception within the canopy, </a:t>
            </a:r>
          </a:p>
          <a:p>
            <a:pPr lvl="1" algn="just">
              <a:buFont typeface="Arial" pitchFamily="34" charset="0"/>
              <a:buChar char="•"/>
            </a:pPr>
            <a:r>
              <a:rPr lang="en-IN" sz="2000" dirty="0" smtClean="0"/>
              <a:t>Dry matter accumulation and</a:t>
            </a:r>
          </a:p>
          <a:p>
            <a:pPr lvl="1" algn="just">
              <a:buFont typeface="Arial" pitchFamily="34" charset="0"/>
              <a:buChar char="•"/>
            </a:pPr>
            <a:r>
              <a:rPr lang="en-IN" sz="2000" dirty="0" smtClean="0"/>
              <a:t>Assimilate partitioning to the vegetative compartment and the reproductive growth.</a:t>
            </a:r>
            <a:endParaRPr lang="en-IN" sz="2000" dirty="0"/>
          </a:p>
        </p:txBody>
      </p:sp>
      <p:pic>
        <p:nvPicPr>
          <p:cNvPr id="3" name="Picture 4" descr="F:\Clusterbean\GUar-Institute Project\Summer -2015-Guar\DSC06520.JPG"/>
          <p:cNvPicPr>
            <a:picLocks noChangeAspect="1" noChangeArrowheads="1"/>
          </p:cNvPicPr>
          <p:nvPr/>
        </p:nvPicPr>
        <p:blipFill>
          <a:blip r:embed="rId3" cstate="print"/>
          <a:srcRect/>
          <a:stretch>
            <a:fillRect/>
          </a:stretch>
        </p:blipFill>
        <p:spPr bwMode="auto">
          <a:xfrm>
            <a:off x="3962400" y="2057400"/>
            <a:ext cx="3962400" cy="2971800"/>
          </a:xfrm>
          <a:prstGeom prst="rect">
            <a:avLst/>
          </a:prstGeom>
          <a:noFill/>
        </p:spPr>
      </p:pic>
    </p:spTree>
    <p:extLst>
      <p:ext uri="{BB962C8B-B14F-4D97-AF65-F5344CB8AC3E}">
        <p14:creationId xmlns:p14="http://schemas.microsoft.com/office/powerpoint/2010/main" val="28028940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57200" y="192644"/>
            <a:ext cx="8077200" cy="5878532"/>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Pertinent Improvement strategies</a:t>
            </a:r>
            <a:r>
              <a:rPr lang="en-US" sz="3600" dirty="0" smtClean="0">
                <a:latin typeface="Times New Roman" pitchFamily="18" charset="0"/>
                <a:ea typeface="Calibri" pitchFamily="34" charset="0"/>
                <a:cs typeface="Times New Roman" pitchFamily="18" charset="0"/>
              </a:rPr>
              <a:t>: </a:t>
            </a:r>
            <a:endParaRPr lang="en-US" sz="3200" dirty="0" smtClean="0">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en-US" sz="2800" dirty="0" smtClean="0">
                <a:latin typeface="Times New Roman" pitchFamily="18" charset="0"/>
                <a:ea typeface="Calibri" pitchFamily="34" charset="0"/>
                <a:cs typeface="Times New Roman" pitchFamily="18" charset="0"/>
              </a:rPr>
              <a:t>Recombinant breeding</a:t>
            </a:r>
          </a:p>
          <a:p>
            <a:pPr lvl="0" algn="just" fontAlgn="base">
              <a:spcBef>
                <a:spcPct val="0"/>
              </a:spcBef>
              <a:spcAft>
                <a:spcPct val="0"/>
              </a:spcAft>
            </a:pPr>
            <a:r>
              <a:rPr lang="en-US" sz="2800" dirty="0" smtClean="0">
                <a:latin typeface="Times New Roman" pitchFamily="18" charset="0"/>
                <a:cs typeface="Times New Roman" pitchFamily="18" charset="0"/>
              </a:rPr>
              <a:t>Mutagenesis/mutation breeding</a:t>
            </a:r>
          </a:p>
          <a:p>
            <a:pPr lvl="0" algn="just" fontAlgn="base">
              <a:spcBef>
                <a:spcPct val="0"/>
              </a:spcBef>
              <a:spcAft>
                <a:spcPct val="0"/>
              </a:spcAft>
            </a:pPr>
            <a:r>
              <a:rPr kumimoji="0" lang="en-US"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Wide hybridization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Biotechnological tools:</a:t>
            </a:r>
          </a:p>
          <a:p>
            <a:pPr lvl="1" algn="just" fontAlgn="base">
              <a:spcBef>
                <a:spcPct val="0"/>
              </a:spcBef>
              <a:spcAft>
                <a:spcPct val="0"/>
              </a:spcAft>
              <a:buFont typeface="Arial" pitchFamily="34" charset="0"/>
              <a:buChar char="•"/>
            </a:pPr>
            <a:r>
              <a:rPr lang="en-US" sz="2800" dirty="0" smtClean="0">
                <a:latin typeface="Times New Roman" pitchFamily="18" charset="0"/>
                <a:ea typeface="Calibri" pitchFamily="34" charset="0"/>
                <a:cs typeface="Times New Roman" pitchFamily="18" charset="0"/>
              </a:rPr>
              <a:t>Organogenesis</a:t>
            </a:r>
          </a:p>
          <a:p>
            <a:pPr lvl="1" algn="just" fontAlgn="base">
              <a:spcBef>
                <a:spcPct val="0"/>
              </a:spcBef>
              <a:spcAft>
                <a:spcPct val="0"/>
              </a:spcAft>
              <a:buFont typeface="Arial" pitchFamily="34" charset="0"/>
              <a:buChar char="•"/>
            </a:pPr>
            <a:r>
              <a:rPr kumimoji="0" lang="en-US"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Embryo rescue/Inter-specific hybrids through </a:t>
            </a:r>
            <a:r>
              <a:rPr kumimoji="0" lang="en-US"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embryoculture</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lvl="1" algn="just" eaLnBrk="0" fontAlgn="base" hangingPunct="0">
              <a:spcBef>
                <a:spcPct val="0"/>
              </a:spcBef>
              <a:spcAft>
                <a:spcPct val="0"/>
              </a:spcAft>
              <a:buFont typeface="Arial" pitchFamily="34" charset="0"/>
              <a:buChar char="•"/>
            </a:pPr>
            <a:r>
              <a:rPr kumimoji="0" lang="en-US"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Protoplast culture and embryogenesis</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lvl="1" algn="just" eaLnBrk="0" fontAlgn="base" hangingPunct="0">
              <a:spcBef>
                <a:spcPct val="0"/>
              </a:spcBef>
              <a:spcAft>
                <a:spcPct val="0"/>
              </a:spcAft>
              <a:buFont typeface="Arial" pitchFamily="34" charset="0"/>
              <a:buChar char="•"/>
            </a:pPr>
            <a:r>
              <a:rPr kumimoji="0" lang="en-US" sz="28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Somaclonal</a:t>
            </a:r>
            <a:r>
              <a:rPr kumimoji="0" lang="en-US"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variation: in vitro selection</a:t>
            </a:r>
          </a:p>
          <a:p>
            <a:pPr lvl="1" algn="just" eaLnBrk="0" fontAlgn="base" hangingPunct="0">
              <a:spcBef>
                <a:spcPct val="0"/>
              </a:spcBef>
              <a:spcAft>
                <a:spcPct val="0"/>
              </a:spcAft>
              <a:buFont typeface="Arial" pitchFamily="34" charset="0"/>
              <a:buChar char="•"/>
            </a:pPr>
            <a:r>
              <a:rPr lang="en-US" sz="2800" dirty="0" smtClean="0">
                <a:latin typeface="Times New Roman" pitchFamily="18" charset="0"/>
                <a:ea typeface="Calibri" pitchFamily="34" charset="0"/>
                <a:cs typeface="Times New Roman" pitchFamily="18" charset="0"/>
              </a:rPr>
              <a:t>Transgenic Plants: disease/pest resistance</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Molecular </a:t>
            </a:r>
            <a:r>
              <a:rPr lang="en-US" sz="2800" dirty="0" smtClean="0">
                <a:latin typeface="Times New Roman" pitchFamily="18" charset="0"/>
                <a:ea typeface="Calibri" pitchFamily="34" charset="0"/>
                <a:cs typeface="Times New Roman" pitchFamily="18" charset="0"/>
              </a:rPr>
              <a:t>Marker assisted selection</a:t>
            </a:r>
            <a:endParaRPr lang="en-US" sz="3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6165954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228600"/>
            <a:ext cx="8001000" cy="6247864"/>
          </a:xfrm>
          <a:prstGeom prst="rect">
            <a:avLst/>
          </a:prstGeom>
          <a:solidFill>
            <a:schemeClr val="accent1">
              <a:lumMod val="60000"/>
              <a:lumOff val="40000"/>
            </a:schemeClr>
          </a:solidFill>
        </p:spPr>
        <p:txBody>
          <a:bodyPr wrap="square">
            <a:spAutoFit/>
          </a:bodyPr>
          <a:lstStyle/>
          <a:p>
            <a:pPr algn="just"/>
            <a:r>
              <a:rPr lang="en-IN" sz="3200" dirty="0" smtClean="0"/>
              <a:t>The main features of the grain legume architecture </a:t>
            </a:r>
          </a:p>
          <a:p>
            <a:pPr algn="just"/>
            <a:endParaRPr lang="en-IN" sz="2400" dirty="0" smtClean="0"/>
          </a:p>
          <a:p>
            <a:pPr algn="just"/>
            <a:r>
              <a:rPr lang="en-IN" sz="2400" dirty="0" smtClean="0"/>
              <a:t>Indeterminate growth habit, which may lead to</a:t>
            </a:r>
          </a:p>
          <a:p>
            <a:pPr lvl="1" algn="just">
              <a:buFont typeface="Arial" pitchFamily="34" charset="0"/>
              <a:buChar char="•"/>
            </a:pPr>
            <a:r>
              <a:rPr lang="en-IN" sz="2400" dirty="0" smtClean="0"/>
              <a:t> Prolonged growth cycle</a:t>
            </a:r>
          </a:p>
          <a:p>
            <a:pPr lvl="1" algn="just">
              <a:buFont typeface="Arial" pitchFamily="34" charset="0"/>
              <a:buChar char="•"/>
            </a:pPr>
            <a:r>
              <a:rPr lang="en-IN" sz="2400" dirty="0" smtClean="0"/>
              <a:t>Low or unstable harvest index and seed yields. </a:t>
            </a:r>
          </a:p>
          <a:p>
            <a:pPr lvl="1" algn="just">
              <a:buFont typeface="Arial" pitchFamily="34" charset="0"/>
              <a:buChar char="•"/>
            </a:pPr>
            <a:r>
              <a:rPr lang="en-IN" sz="2400" dirty="0" smtClean="0"/>
              <a:t>Potentially long cycle and late ripening due to the prolonged vegetative phase</a:t>
            </a:r>
          </a:p>
          <a:p>
            <a:pPr algn="just">
              <a:buFont typeface="Arial" pitchFamily="34" charset="0"/>
              <a:buChar char="•"/>
            </a:pPr>
            <a:endParaRPr lang="en-IN" sz="2400" dirty="0" smtClean="0"/>
          </a:p>
          <a:p>
            <a:pPr algn="just">
              <a:buFont typeface="Arial" pitchFamily="34" charset="0"/>
              <a:buChar char="•"/>
            </a:pPr>
            <a:r>
              <a:rPr lang="en-IN" sz="2400" dirty="0" smtClean="0">
                <a:solidFill>
                  <a:srgbClr val="FF0000"/>
                </a:solidFill>
              </a:rPr>
              <a:t>Vegetative phase gets prolonged with increased water and nutritional availability, the stress is almost exclusively required for timely flowering and proper partitioning</a:t>
            </a:r>
          </a:p>
          <a:p>
            <a:pPr algn="just">
              <a:buFont typeface="Arial" pitchFamily="34" charset="0"/>
              <a:buChar char="•"/>
            </a:pPr>
            <a:endParaRPr lang="en-IN" sz="2400" dirty="0" smtClean="0">
              <a:solidFill>
                <a:srgbClr val="FF0000"/>
              </a:solidFill>
            </a:endParaRPr>
          </a:p>
          <a:p>
            <a:pPr algn="just">
              <a:buFont typeface="Arial" pitchFamily="34" charset="0"/>
              <a:buChar char="•"/>
            </a:pPr>
            <a:r>
              <a:rPr lang="en-IN" sz="3600" dirty="0" smtClean="0">
                <a:solidFill>
                  <a:srgbClr val="002060"/>
                </a:solidFill>
              </a:rPr>
              <a:t>However, Early  and dwarf genotypes are less affected by water regime </a:t>
            </a:r>
            <a:endParaRPr lang="en-IN" sz="2400" dirty="0" smtClean="0"/>
          </a:p>
        </p:txBody>
      </p:sp>
    </p:spTree>
    <p:extLst>
      <p:ext uri="{BB962C8B-B14F-4D97-AF65-F5344CB8AC3E}">
        <p14:creationId xmlns:p14="http://schemas.microsoft.com/office/powerpoint/2010/main" val="34233929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228600"/>
            <a:ext cx="3317127" cy="584775"/>
          </a:xfrm>
          <a:prstGeom prst="rect">
            <a:avLst/>
          </a:prstGeom>
          <a:solidFill>
            <a:srgbClr val="FFFF00"/>
          </a:solidFill>
        </p:spPr>
        <p:txBody>
          <a:bodyPr wrap="none" rtlCol="0">
            <a:spAutoFit/>
          </a:bodyPr>
          <a:lstStyle/>
          <a:p>
            <a:r>
              <a:rPr lang="en-IN" sz="3200" b="1" dirty="0" err="1" smtClean="0">
                <a:solidFill>
                  <a:srgbClr val="FF0000"/>
                </a:solidFill>
              </a:rPr>
              <a:t>Ideotype</a:t>
            </a:r>
            <a:r>
              <a:rPr lang="en-IN" sz="3200" b="1" dirty="0" smtClean="0">
                <a:solidFill>
                  <a:srgbClr val="FF0000"/>
                </a:solidFill>
              </a:rPr>
              <a:t> Breeding</a:t>
            </a:r>
            <a:endParaRPr lang="en-IN" sz="3200" b="1" dirty="0">
              <a:solidFill>
                <a:srgbClr val="FF0000"/>
              </a:solidFill>
            </a:endParaRPr>
          </a:p>
        </p:txBody>
      </p:sp>
      <p:sp>
        <p:nvSpPr>
          <p:cNvPr id="4" name="Rectangle 3"/>
          <p:cNvSpPr/>
          <p:nvPr/>
        </p:nvSpPr>
        <p:spPr>
          <a:xfrm>
            <a:off x="838200" y="1143000"/>
            <a:ext cx="7543800" cy="5262979"/>
          </a:xfrm>
          <a:prstGeom prst="rect">
            <a:avLst/>
          </a:prstGeom>
          <a:solidFill>
            <a:schemeClr val="accent2"/>
          </a:solidFill>
        </p:spPr>
        <p:txBody>
          <a:bodyPr wrap="square">
            <a:spAutoFit/>
          </a:bodyPr>
          <a:lstStyle/>
          <a:p>
            <a:pPr algn="just"/>
            <a:r>
              <a:rPr lang="en-IN" sz="2800" dirty="0" smtClean="0">
                <a:solidFill>
                  <a:schemeClr val="accent3">
                    <a:lumMod val="40000"/>
                    <a:lumOff val="60000"/>
                  </a:schemeClr>
                </a:solidFill>
              </a:rPr>
              <a:t>The definition of the optimum plant structure to</a:t>
            </a:r>
          </a:p>
          <a:p>
            <a:pPr algn="just"/>
            <a:r>
              <a:rPr lang="en-IN" sz="2800" dirty="0" smtClean="0">
                <a:solidFill>
                  <a:schemeClr val="accent3">
                    <a:lumMod val="40000"/>
                    <a:lumOff val="60000"/>
                  </a:schemeClr>
                </a:solidFill>
              </a:rPr>
              <a:t>Maximize the yield </a:t>
            </a:r>
          </a:p>
          <a:p>
            <a:pPr algn="just"/>
            <a:endParaRPr lang="en-IN" sz="2800" dirty="0" smtClean="0"/>
          </a:p>
          <a:p>
            <a:pPr algn="just"/>
            <a:r>
              <a:rPr lang="en-IN" sz="2800" dirty="0" smtClean="0">
                <a:solidFill>
                  <a:srgbClr val="00B0F0"/>
                </a:solidFill>
              </a:rPr>
              <a:t>In this breeding approach the architectural characters are addressed considering</a:t>
            </a:r>
          </a:p>
          <a:p>
            <a:pPr lvl="1" algn="just">
              <a:buFont typeface="Arial" pitchFamily="34" charset="0"/>
              <a:buChar char="•"/>
            </a:pPr>
            <a:r>
              <a:rPr lang="en-IN" sz="2800" b="1" dirty="0" smtClean="0">
                <a:solidFill>
                  <a:srgbClr val="00B0F0"/>
                </a:solidFill>
              </a:rPr>
              <a:t>physiology and </a:t>
            </a:r>
          </a:p>
          <a:p>
            <a:pPr lvl="1" algn="just">
              <a:buFont typeface="Arial" pitchFamily="34" charset="0"/>
              <a:buChar char="•"/>
            </a:pPr>
            <a:r>
              <a:rPr lang="en-IN" sz="2800" b="1" dirty="0" smtClean="0">
                <a:solidFill>
                  <a:srgbClr val="00B0F0"/>
                </a:solidFill>
              </a:rPr>
              <a:t>Genetics of traits </a:t>
            </a:r>
          </a:p>
          <a:p>
            <a:pPr algn="just"/>
            <a:endParaRPr lang="en-IN" sz="2800" dirty="0" smtClean="0"/>
          </a:p>
          <a:p>
            <a:pPr algn="just"/>
            <a:r>
              <a:rPr lang="en-IN" sz="2800" b="1" dirty="0" smtClean="0">
                <a:solidFill>
                  <a:schemeClr val="accent3">
                    <a:lumMod val="40000"/>
                    <a:lumOff val="60000"/>
                  </a:schemeClr>
                </a:solidFill>
              </a:rPr>
              <a:t>Even when quantitatively inherited, they are usually more heritable than the seed yield and, in some cases, they are under a mono- or </a:t>
            </a:r>
            <a:r>
              <a:rPr lang="en-IN" sz="2800" b="1" dirty="0" err="1" smtClean="0">
                <a:solidFill>
                  <a:schemeClr val="accent3">
                    <a:lumMod val="40000"/>
                    <a:lumOff val="60000"/>
                  </a:schemeClr>
                </a:solidFill>
              </a:rPr>
              <a:t>oligogenic</a:t>
            </a:r>
            <a:r>
              <a:rPr lang="en-IN" sz="2800" b="1" dirty="0" smtClean="0">
                <a:solidFill>
                  <a:schemeClr val="accent3">
                    <a:lumMod val="40000"/>
                    <a:lumOff val="60000"/>
                  </a:schemeClr>
                </a:solidFill>
              </a:rPr>
              <a:t> control</a:t>
            </a:r>
            <a:r>
              <a:rPr lang="en-IN" sz="2800" dirty="0" smtClean="0"/>
              <a:t>. </a:t>
            </a:r>
            <a:endParaRPr lang="en-IN" sz="2800" dirty="0"/>
          </a:p>
        </p:txBody>
      </p:sp>
    </p:spTree>
    <p:extLst>
      <p:ext uri="{BB962C8B-B14F-4D97-AF65-F5344CB8AC3E}">
        <p14:creationId xmlns:p14="http://schemas.microsoft.com/office/powerpoint/2010/main" val="40211510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219200"/>
            <a:ext cx="6858000" cy="4401205"/>
          </a:xfrm>
          <a:prstGeom prst="rect">
            <a:avLst/>
          </a:prstGeom>
          <a:solidFill>
            <a:schemeClr val="accent4">
              <a:lumMod val="40000"/>
              <a:lumOff val="60000"/>
            </a:schemeClr>
          </a:solidFill>
        </p:spPr>
        <p:txBody>
          <a:bodyPr wrap="square">
            <a:spAutoFit/>
          </a:bodyPr>
          <a:lstStyle/>
          <a:p>
            <a:pPr algn="just"/>
            <a:r>
              <a:rPr lang="en-IN" sz="2800" dirty="0" smtClean="0"/>
              <a:t>The different architectural  components need to be analyzed and balanced towards higher and more stable seed yield </a:t>
            </a:r>
          </a:p>
          <a:p>
            <a:pPr algn="just"/>
            <a:endParaRPr lang="en-IN" sz="2800" dirty="0" smtClean="0"/>
          </a:p>
          <a:p>
            <a:pPr algn="just"/>
            <a:r>
              <a:rPr lang="en-IN" sz="2800" dirty="0" smtClean="0"/>
              <a:t>Three plant compartments may be considered: </a:t>
            </a:r>
          </a:p>
          <a:p>
            <a:pPr lvl="1" algn="just">
              <a:buFont typeface="Arial" pitchFamily="34" charset="0"/>
              <a:buChar char="•"/>
            </a:pPr>
            <a:r>
              <a:rPr lang="en-IN" sz="2800" dirty="0" smtClean="0">
                <a:solidFill>
                  <a:srgbClr val="FF0000"/>
                </a:solidFill>
              </a:rPr>
              <a:t>Root,</a:t>
            </a:r>
            <a:r>
              <a:rPr lang="en-IN" sz="2800" dirty="0" smtClean="0"/>
              <a:t> </a:t>
            </a:r>
          </a:p>
          <a:p>
            <a:pPr lvl="1" algn="just">
              <a:buFont typeface="Arial" pitchFamily="34" charset="0"/>
              <a:buChar char="•"/>
            </a:pPr>
            <a:r>
              <a:rPr lang="en-IN" sz="2800" dirty="0" smtClean="0"/>
              <a:t>Vegetative (stems and leaves) and </a:t>
            </a:r>
          </a:p>
          <a:p>
            <a:pPr lvl="1" algn="just">
              <a:buFont typeface="Arial" pitchFamily="34" charset="0"/>
              <a:buChar char="•"/>
            </a:pPr>
            <a:r>
              <a:rPr lang="en-IN" sz="2800" dirty="0" smtClean="0"/>
              <a:t>Reproductive compartments (seeds and the pod wall)</a:t>
            </a:r>
          </a:p>
        </p:txBody>
      </p:sp>
    </p:spTree>
    <p:extLst>
      <p:ext uri="{BB962C8B-B14F-4D97-AF65-F5344CB8AC3E}">
        <p14:creationId xmlns:p14="http://schemas.microsoft.com/office/powerpoint/2010/main" val="11381503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838200"/>
            <a:ext cx="7696200" cy="523220"/>
          </a:xfrm>
          <a:prstGeom prst="rect">
            <a:avLst/>
          </a:prstGeom>
        </p:spPr>
        <p:txBody>
          <a:bodyPr wrap="square">
            <a:spAutoFit/>
          </a:bodyPr>
          <a:lstStyle/>
          <a:p>
            <a:r>
              <a:rPr lang="en-IN" sz="2800" dirty="0" smtClean="0">
                <a:solidFill>
                  <a:srgbClr val="FF0000"/>
                </a:solidFill>
              </a:rPr>
              <a:t>Flowering date:</a:t>
            </a:r>
          </a:p>
        </p:txBody>
      </p:sp>
      <p:sp>
        <p:nvSpPr>
          <p:cNvPr id="3" name="TextBox 2"/>
          <p:cNvSpPr txBox="1"/>
          <p:nvPr/>
        </p:nvSpPr>
        <p:spPr>
          <a:xfrm>
            <a:off x="1295400" y="5562600"/>
            <a:ext cx="6553200" cy="954107"/>
          </a:xfrm>
          <a:prstGeom prst="rect">
            <a:avLst/>
          </a:prstGeom>
          <a:noFill/>
        </p:spPr>
        <p:txBody>
          <a:bodyPr wrap="square" rtlCol="0">
            <a:spAutoFit/>
          </a:bodyPr>
          <a:lstStyle/>
          <a:p>
            <a:pPr algn="just"/>
            <a:r>
              <a:rPr lang="en-IN" sz="2800" dirty="0" smtClean="0">
                <a:solidFill>
                  <a:srgbClr val="FF0000"/>
                </a:solidFill>
              </a:rPr>
              <a:t>Early flowering (photo-thermo insensitive) genotypes yield high  </a:t>
            </a:r>
            <a:endParaRPr lang="en-IN" sz="2800" dirty="0">
              <a:solidFill>
                <a:srgbClr val="FF0000"/>
              </a:solidFill>
            </a:endParaRPr>
          </a:p>
        </p:txBody>
      </p:sp>
      <p:sp>
        <p:nvSpPr>
          <p:cNvPr id="5" name="Rectangle 4"/>
          <p:cNvSpPr/>
          <p:nvPr/>
        </p:nvSpPr>
        <p:spPr>
          <a:xfrm>
            <a:off x="1066800" y="4114800"/>
            <a:ext cx="7010400" cy="1200329"/>
          </a:xfrm>
          <a:prstGeom prst="rect">
            <a:avLst/>
          </a:prstGeom>
          <a:solidFill>
            <a:srgbClr val="FFFF00"/>
          </a:solidFill>
        </p:spPr>
        <p:txBody>
          <a:bodyPr wrap="square">
            <a:spAutoFit/>
          </a:bodyPr>
          <a:lstStyle/>
          <a:p>
            <a:pPr algn="just"/>
            <a:r>
              <a:rPr lang="en-IN" sz="2400" dirty="0" smtClean="0"/>
              <a:t>The dwarfism may also influence the reproductive/ vegetative ratio through a modification of the pattern of resource allocation</a:t>
            </a:r>
            <a:endParaRPr lang="en-IN" sz="2400" dirty="0"/>
          </a:p>
        </p:txBody>
      </p:sp>
      <p:sp>
        <p:nvSpPr>
          <p:cNvPr id="6" name="Rectangle 5"/>
          <p:cNvSpPr/>
          <p:nvPr/>
        </p:nvSpPr>
        <p:spPr>
          <a:xfrm>
            <a:off x="838200" y="1524000"/>
            <a:ext cx="7620000" cy="2308324"/>
          </a:xfrm>
          <a:prstGeom prst="rect">
            <a:avLst/>
          </a:prstGeom>
          <a:solidFill>
            <a:schemeClr val="accent2"/>
          </a:solidFill>
        </p:spPr>
        <p:txBody>
          <a:bodyPr wrap="square">
            <a:spAutoFit/>
          </a:bodyPr>
          <a:lstStyle/>
          <a:p>
            <a:pPr algn="just"/>
            <a:r>
              <a:rPr lang="en-IN" sz="2400" b="1" dirty="0" smtClean="0">
                <a:solidFill>
                  <a:srgbClr val="00B0F0"/>
                </a:solidFill>
              </a:rPr>
              <a:t>Not an architectural character per se, but its implications on plant architecture are enormous</a:t>
            </a:r>
          </a:p>
          <a:p>
            <a:pPr algn="just"/>
            <a:endParaRPr lang="en-IN" sz="2400" b="1" dirty="0" smtClean="0">
              <a:solidFill>
                <a:srgbClr val="00B0F0"/>
              </a:solidFill>
            </a:endParaRPr>
          </a:p>
          <a:p>
            <a:pPr algn="just"/>
            <a:r>
              <a:rPr lang="en-IN" sz="2400" b="1" dirty="0" smtClean="0">
                <a:solidFill>
                  <a:srgbClr val="00B0F0"/>
                </a:solidFill>
              </a:rPr>
              <a:t>The pattern of assimilate partitioning between the vegetative and the reproductive compartments are modified by different architectural traits.</a:t>
            </a:r>
          </a:p>
        </p:txBody>
      </p:sp>
    </p:spTree>
    <p:extLst>
      <p:ext uri="{BB962C8B-B14F-4D97-AF65-F5344CB8AC3E}">
        <p14:creationId xmlns:p14="http://schemas.microsoft.com/office/powerpoint/2010/main" val="10895721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79725"/>
            <a:ext cx="8153400" cy="3477875"/>
          </a:xfrm>
          <a:prstGeom prst="rect">
            <a:avLst/>
          </a:prstGeom>
          <a:solidFill>
            <a:schemeClr val="accent3">
              <a:lumMod val="60000"/>
              <a:lumOff val="40000"/>
            </a:schemeClr>
          </a:solidFill>
        </p:spPr>
        <p:txBody>
          <a:bodyPr wrap="square">
            <a:spAutoFit/>
          </a:bodyPr>
          <a:lstStyle/>
          <a:p>
            <a:r>
              <a:rPr lang="en-IN" sz="2000" dirty="0" smtClean="0"/>
              <a:t>DWARFISM</a:t>
            </a:r>
          </a:p>
          <a:p>
            <a:pPr>
              <a:buFont typeface="Arial" pitchFamily="34" charset="0"/>
              <a:buChar char="•"/>
            </a:pPr>
            <a:r>
              <a:rPr lang="en-IN" sz="2000" dirty="0" smtClean="0"/>
              <a:t>Dwarfing genes were often reported to have a </a:t>
            </a:r>
            <a:r>
              <a:rPr lang="en-IN" sz="2000" dirty="0" err="1" smtClean="0"/>
              <a:t>pleiotropic</a:t>
            </a:r>
            <a:r>
              <a:rPr lang="en-IN" sz="2000" dirty="0" smtClean="0"/>
              <a:t> effect on other characters than the </a:t>
            </a:r>
            <a:r>
              <a:rPr lang="en-IN" sz="2000" dirty="0" err="1" smtClean="0"/>
              <a:t>internode</a:t>
            </a:r>
            <a:r>
              <a:rPr lang="en-IN" sz="2000" dirty="0" smtClean="0"/>
              <a:t> length. </a:t>
            </a:r>
          </a:p>
          <a:p>
            <a:pPr>
              <a:buFont typeface="Arial" pitchFamily="34" charset="0"/>
              <a:buChar char="•"/>
            </a:pPr>
            <a:r>
              <a:rPr lang="en-IN" sz="2000" dirty="0" smtClean="0"/>
              <a:t>They may influence the branching pattern because of modifications in the assimilate partitioning</a:t>
            </a:r>
          </a:p>
          <a:p>
            <a:pPr>
              <a:buFont typeface="Arial" pitchFamily="34" charset="0"/>
              <a:buChar char="•"/>
            </a:pPr>
            <a:r>
              <a:rPr lang="en-IN" sz="2000" dirty="0" smtClean="0"/>
              <a:t>Increase Harvest index</a:t>
            </a:r>
          </a:p>
          <a:p>
            <a:pPr>
              <a:buFont typeface="Arial" pitchFamily="34" charset="0"/>
              <a:buChar char="•"/>
            </a:pPr>
            <a:r>
              <a:rPr lang="en-IN" sz="2000" dirty="0" smtClean="0"/>
              <a:t>Days to Flowering </a:t>
            </a:r>
          </a:p>
          <a:p>
            <a:pPr>
              <a:buFont typeface="Arial" pitchFamily="34" charset="0"/>
              <a:buChar char="•"/>
            </a:pPr>
            <a:r>
              <a:rPr lang="en-IN" sz="2000" dirty="0" smtClean="0"/>
              <a:t>A considerable variability for plant height is available in legumes (dwarf upright to trailing types)</a:t>
            </a:r>
          </a:p>
          <a:p>
            <a:pPr>
              <a:buFont typeface="Arial" pitchFamily="34" charset="0"/>
              <a:buChar char="•"/>
            </a:pPr>
            <a:r>
              <a:rPr lang="en-IN" sz="2000" dirty="0" smtClean="0"/>
              <a:t>Dwarf types may or may not offer advantage of early flowering and maturity</a:t>
            </a:r>
          </a:p>
          <a:p>
            <a:endParaRPr lang="en-IN" sz="2000" dirty="0"/>
          </a:p>
        </p:txBody>
      </p:sp>
      <p:pic>
        <p:nvPicPr>
          <p:cNvPr id="7" name="Picture 2" descr="C:\Users\PC\Desktop\guar pt type\phto guar\mandor Guar_summer\DSC04437.JPG"/>
          <p:cNvPicPr>
            <a:picLocks noChangeAspect="1" noChangeArrowheads="1"/>
          </p:cNvPicPr>
          <p:nvPr/>
        </p:nvPicPr>
        <p:blipFill>
          <a:blip r:embed="rId2" cstate="print"/>
          <a:srcRect/>
          <a:stretch>
            <a:fillRect/>
          </a:stretch>
        </p:blipFill>
        <p:spPr bwMode="auto">
          <a:xfrm>
            <a:off x="101600" y="3505200"/>
            <a:ext cx="4470400" cy="3352800"/>
          </a:xfrm>
          <a:prstGeom prst="rect">
            <a:avLst/>
          </a:prstGeom>
          <a:noFill/>
        </p:spPr>
      </p:pic>
      <p:pic>
        <p:nvPicPr>
          <p:cNvPr id="8" name="Picture 4" descr="C:\Users\PC\Desktop\guar pt type\phto guar\mandor Guar_summer\DSC04438.JPG"/>
          <p:cNvPicPr>
            <a:picLocks noChangeAspect="1" noChangeArrowheads="1"/>
          </p:cNvPicPr>
          <p:nvPr/>
        </p:nvPicPr>
        <p:blipFill>
          <a:blip r:embed="rId3" cstate="print"/>
          <a:srcRect/>
          <a:stretch>
            <a:fillRect/>
          </a:stretch>
        </p:blipFill>
        <p:spPr bwMode="auto">
          <a:xfrm>
            <a:off x="4572000" y="3486150"/>
            <a:ext cx="4495800" cy="3371850"/>
          </a:xfrm>
          <a:prstGeom prst="rect">
            <a:avLst/>
          </a:prstGeom>
          <a:noFill/>
        </p:spPr>
      </p:pic>
      <p:pic>
        <p:nvPicPr>
          <p:cNvPr id="5" name="Picture 2" descr="F:\Clusterbean\Guar Photo\Guar\IMG_0493.JPG"/>
          <p:cNvPicPr>
            <a:picLocks noChangeAspect="1" noChangeArrowheads="1"/>
          </p:cNvPicPr>
          <p:nvPr/>
        </p:nvPicPr>
        <p:blipFill>
          <a:blip r:embed="rId4" cstate="print"/>
          <a:srcRect/>
          <a:stretch>
            <a:fillRect/>
          </a:stretch>
        </p:blipFill>
        <p:spPr bwMode="auto">
          <a:xfrm>
            <a:off x="0" y="5456237"/>
            <a:ext cx="1869017" cy="1401763"/>
          </a:xfrm>
          <a:prstGeom prst="rect">
            <a:avLst/>
          </a:prstGeom>
          <a:noFill/>
        </p:spPr>
      </p:pic>
    </p:spTree>
    <p:extLst>
      <p:ext uri="{BB962C8B-B14F-4D97-AF65-F5344CB8AC3E}">
        <p14:creationId xmlns:p14="http://schemas.microsoft.com/office/powerpoint/2010/main" val="9540120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33400"/>
            <a:ext cx="8305800" cy="5262979"/>
          </a:xfrm>
          <a:prstGeom prst="rect">
            <a:avLst/>
          </a:prstGeom>
          <a:solidFill>
            <a:schemeClr val="accent3">
              <a:lumMod val="60000"/>
              <a:lumOff val="40000"/>
            </a:schemeClr>
          </a:solidFill>
        </p:spPr>
        <p:txBody>
          <a:bodyPr wrap="square">
            <a:spAutoFit/>
          </a:bodyPr>
          <a:lstStyle/>
          <a:p>
            <a:pPr algn="just"/>
            <a:endParaRPr lang="en-IN" sz="2000" dirty="0" smtClean="0"/>
          </a:p>
          <a:p>
            <a:pPr algn="just"/>
            <a:endParaRPr lang="en-IN" sz="2000" dirty="0" smtClean="0"/>
          </a:p>
          <a:p>
            <a:pPr algn="just"/>
            <a:r>
              <a:rPr lang="en-IN" sz="2800" dirty="0" smtClean="0"/>
              <a:t>The indeterminate </a:t>
            </a:r>
            <a:endParaRPr lang="en-IN" sz="2000" dirty="0" smtClean="0"/>
          </a:p>
          <a:p>
            <a:pPr algn="just"/>
            <a:r>
              <a:rPr lang="en-IN" sz="2000" dirty="0" smtClean="0"/>
              <a:t> In the cultivated populations, it offers the ability to </a:t>
            </a:r>
          </a:p>
          <a:p>
            <a:pPr algn="just">
              <a:buFont typeface="Arial" pitchFamily="34" charset="0"/>
              <a:buChar char="•"/>
            </a:pPr>
            <a:r>
              <a:rPr lang="en-IN" sz="2000" dirty="0" smtClean="0"/>
              <a:t>Compensate for large variations of the stand density or to </a:t>
            </a:r>
          </a:p>
          <a:p>
            <a:pPr algn="just">
              <a:buFont typeface="Arial" pitchFamily="34" charset="0"/>
              <a:buChar char="•"/>
            </a:pPr>
            <a:r>
              <a:rPr lang="en-IN" sz="2000" dirty="0" smtClean="0"/>
              <a:t>Produce additional vegetative and reproductive organs after stress</a:t>
            </a:r>
          </a:p>
          <a:p>
            <a:pPr algn="just"/>
            <a:endParaRPr lang="en-IN" sz="2000" dirty="0" smtClean="0"/>
          </a:p>
          <a:p>
            <a:pPr algn="just"/>
            <a:r>
              <a:rPr lang="en-IN" sz="2800" dirty="0" smtClean="0"/>
              <a:t>Determinate :</a:t>
            </a:r>
            <a:endParaRPr lang="en-IN" sz="2000" dirty="0" smtClean="0"/>
          </a:p>
          <a:p>
            <a:pPr algn="just"/>
            <a:r>
              <a:rPr lang="en-IN" sz="2000" dirty="0" smtClean="0"/>
              <a:t>The determinate growth habit, at a given time of the growth cycle, induces allocation of all the assimilates to the reproductive growth.</a:t>
            </a:r>
          </a:p>
          <a:p>
            <a:pPr algn="just"/>
            <a:endParaRPr lang="en-IN" sz="2000" dirty="0" smtClean="0"/>
          </a:p>
          <a:p>
            <a:pPr algn="just"/>
            <a:r>
              <a:rPr lang="en-IN" sz="2000" dirty="0" smtClean="0"/>
              <a:t>The structure of the </a:t>
            </a:r>
            <a:r>
              <a:rPr lang="en-IN" sz="2000" dirty="0" smtClean="0">
                <a:solidFill>
                  <a:srgbClr val="FF0000"/>
                </a:solidFill>
              </a:rPr>
              <a:t>reproductive compartment has little been considered</a:t>
            </a:r>
            <a:r>
              <a:rPr lang="en-IN" sz="2000" dirty="0" smtClean="0"/>
              <a:t> in the breeding of grain legumes. However, there is a need to examine the possible existence of a genetic variability</a:t>
            </a:r>
          </a:p>
          <a:p>
            <a:pPr lvl="1" algn="just">
              <a:buFont typeface="Arial" pitchFamily="34" charset="0"/>
              <a:buChar char="•"/>
            </a:pPr>
            <a:r>
              <a:rPr lang="en-IN" sz="2000" dirty="0" smtClean="0"/>
              <a:t>To optimize the physiological role (photosynthesis and reallocation)</a:t>
            </a:r>
          </a:p>
          <a:p>
            <a:pPr lvl="1" algn="just">
              <a:buFont typeface="Arial" pitchFamily="34" charset="0"/>
              <a:buChar char="•"/>
            </a:pPr>
            <a:r>
              <a:rPr lang="en-IN" sz="2000" dirty="0" smtClean="0"/>
              <a:t>proportion of biomass which is stored in it at harvest,</a:t>
            </a:r>
            <a:endParaRPr lang="en-IN" sz="2000" dirty="0"/>
          </a:p>
        </p:txBody>
      </p:sp>
    </p:spTree>
    <p:extLst>
      <p:ext uri="{BB962C8B-B14F-4D97-AF65-F5344CB8AC3E}">
        <p14:creationId xmlns:p14="http://schemas.microsoft.com/office/powerpoint/2010/main" val="23245343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5410200" cy="4401205"/>
          </a:xfrm>
          <a:prstGeom prst="rect">
            <a:avLst/>
          </a:prstGeom>
          <a:solidFill>
            <a:schemeClr val="accent3">
              <a:lumMod val="60000"/>
              <a:lumOff val="40000"/>
            </a:schemeClr>
          </a:solidFill>
        </p:spPr>
        <p:txBody>
          <a:bodyPr wrap="square">
            <a:spAutoFit/>
          </a:bodyPr>
          <a:lstStyle/>
          <a:p>
            <a:pPr algn="just"/>
            <a:r>
              <a:rPr lang="en-IN" sz="2800" b="1" dirty="0" smtClean="0">
                <a:solidFill>
                  <a:srgbClr val="FF0000"/>
                </a:solidFill>
              </a:rPr>
              <a:t>Yield potential of determinate types</a:t>
            </a:r>
          </a:p>
          <a:p>
            <a:pPr algn="just">
              <a:buFont typeface="Arial" pitchFamily="34" charset="0"/>
              <a:buChar char="•"/>
            </a:pPr>
            <a:r>
              <a:rPr lang="en-IN" sz="2800" dirty="0" smtClean="0"/>
              <a:t>There is no general trend to conclude an advantage of one type over the other</a:t>
            </a:r>
          </a:p>
          <a:p>
            <a:pPr algn="just">
              <a:buFont typeface="Arial" pitchFamily="34" charset="0"/>
              <a:buChar char="•"/>
            </a:pPr>
            <a:r>
              <a:rPr lang="en-IN" sz="2800" dirty="0" smtClean="0"/>
              <a:t>The genetic background as well as the other architectural features must be adapted to get the optimum expression of the determinacy.</a:t>
            </a:r>
            <a:endParaRPr lang="en-IN" sz="2800" dirty="0"/>
          </a:p>
        </p:txBody>
      </p:sp>
      <p:sp>
        <p:nvSpPr>
          <p:cNvPr id="3" name="Rectangle 2"/>
          <p:cNvSpPr/>
          <p:nvPr/>
        </p:nvSpPr>
        <p:spPr>
          <a:xfrm>
            <a:off x="304800" y="4737318"/>
            <a:ext cx="8839200" cy="1815882"/>
          </a:xfrm>
          <a:prstGeom prst="rect">
            <a:avLst/>
          </a:prstGeom>
          <a:solidFill>
            <a:schemeClr val="accent4">
              <a:lumMod val="60000"/>
              <a:lumOff val="40000"/>
            </a:schemeClr>
          </a:solidFill>
        </p:spPr>
        <p:txBody>
          <a:bodyPr wrap="square">
            <a:spAutoFit/>
          </a:bodyPr>
          <a:lstStyle/>
          <a:p>
            <a:pPr algn="just"/>
            <a:r>
              <a:rPr lang="en-IN" sz="2800" b="1" dirty="0" smtClean="0">
                <a:solidFill>
                  <a:srgbClr val="FF0000"/>
                </a:solidFill>
              </a:rPr>
              <a:t>Yield stability of determinate types:</a:t>
            </a:r>
          </a:p>
          <a:p>
            <a:pPr algn="just">
              <a:buFont typeface="Arial" pitchFamily="34" charset="0"/>
              <a:buChar char="•"/>
            </a:pPr>
            <a:r>
              <a:rPr lang="en-IN" sz="2800" dirty="0" smtClean="0"/>
              <a:t>Contrasting effects have been reported for stability of yield </a:t>
            </a:r>
          </a:p>
          <a:p>
            <a:pPr algn="just">
              <a:buFont typeface="Arial" pitchFamily="34" charset="0"/>
              <a:buChar char="•"/>
            </a:pPr>
            <a:r>
              <a:rPr lang="en-IN" sz="2800" dirty="0" smtClean="0"/>
              <a:t>Stability seems to be genotype-dependent more than architecture type-dependent.</a:t>
            </a:r>
            <a:endParaRPr lang="en-IN" sz="2800" dirty="0"/>
          </a:p>
        </p:txBody>
      </p:sp>
      <p:pic>
        <p:nvPicPr>
          <p:cNvPr id="5" name="Picture 3" descr="C:\Users\PC\Desktop\guar pt type\phto guar\summer 2014\P1010798.JPG"/>
          <p:cNvPicPr>
            <a:picLocks noChangeAspect="1" noChangeArrowheads="1"/>
          </p:cNvPicPr>
          <p:nvPr/>
        </p:nvPicPr>
        <p:blipFill>
          <a:blip r:embed="rId2" cstate="print"/>
          <a:srcRect/>
          <a:stretch>
            <a:fillRect/>
          </a:stretch>
        </p:blipFill>
        <p:spPr bwMode="auto">
          <a:xfrm rot="5400000">
            <a:off x="5245100" y="850900"/>
            <a:ext cx="4368800" cy="3276600"/>
          </a:xfrm>
          <a:prstGeom prst="rect">
            <a:avLst/>
          </a:prstGeom>
          <a:noFill/>
        </p:spPr>
      </p:pic>
    </p:spTree>
    <p:extLst>
      <p:ext uri="{BB962C8B-B14F-4D97-AF65-F5344CB8AC3E}">
        <p14:creationId xmlns:p14="http://schemas.microsoft.com/office/powerpoint/2010/main" val="10126846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guar pt type\phto guar\mandor Guar_summer\DSC04441.JPG"/>
          <p:cNvPicPr>
            <a:picLocks noChangeAspect="1" noChangeArrowheads="1"/>
          </p:cNvPicPr>
          <p:nvPr/>
        </p:nvPicPr>
        <p:blipFill>
          <a:blip r:embed="rId2" cstate="print"/>
          <a:srcRect/>
          <a:stretch>
            <a:fillRect/>
          </a:stretch>
        </p:blipFill>
        <p:spPr bwMode="auto">
          <a:xfrm>
            <a:off x="1219200" y="2381250"/>
            <a:ext cx="6019800" cy="4514850"/>
          </a:xfrm>
          <a:prstGeom prst="rect">
            <a:avLst/>
          </a:prstGeom>
          <a:noFill/>
        </p:spPr>
      </p:pic>
      <p:sp>
        <p:nvSpPr>
          <p:cNvPr id="4" name="TextBox 3"/>
          <p:cNvSpPr txBox="1"/>
          <p:nvPr/>
        </p:nvSpPr>
        <p:spPr>
          <a:xfrm>
            <a:off x="685800" y="152400"/>
            <a:ext cx="7391400" cy="1938992"/>
          </a:xfrm>
          <a:prstGeom prst="rect">
            <a:avLst/>
          </a:prstGeom>
          <a:solidFill>
            <a:schemeClr val="accent5">
              <a:lumMod val="40000"/>
              <a:lumOff val="60000"/>
            </a:schemeClr>
          </a:solidFill>
        </p:spPr>
        <p:txBody>
          <a:bodyPr wrap="square" rtlCol="0">
            <a:spAutoFit/>
          </a:bodyPr>
          <a:lstStyle/>
          <a:p>
            <a:pPr algn="just"/>
            <a:r>
              <a:rPr lang="en-IN" sz="2400" b="1" dirty="0" smtClean="0">
                <a:solidFill>
                  <a:srgbClr val="FF0000"/>
                </a:solidFill>
              </a:rPr>
              <a:t>Early flowering than early maturing or determinate type is more advantageous for stability</a:t>
            </a:r>
          </a:p>
          <a:p>
            <a:pPr algn="just"/>
            <a:endParaRPr lang="en-IN" sz="2400" b="1" dirty="0" smtClean="0">
              <a:solidFill>
                <a:srgbClr val="FF0000"/>
              </a:solidFill>
            </a:endParaRPr>
          </a:p>
          <a:p>
            <a:pPr algn="just"/>
            <a:r>
              <a:rPr lang="en-IN" sz="2400" b="1" dirty="0" smtClean="0">
                <a:solidFill>
                  <a:srgbClr val="FF0000"/>
                </a:solidFill>
              </a:rPr>
              <a:t>Water stress induced </a:t>
            </a:r>
            <a:r>
              <a:rPr lang="en-IN" sz="2400" b="1" dirty="0" smtClean="0">
                <a:solidFill>
                  <a:schemeClr val="accent3">
                    <a:lumMod val="75000"/>
                  </a:schemeClr>
                </a:solidFill>
              </a:rPr>
              <a:t>senescence</a:t>
            </a:r>
            <a:r>
              <a:rPr lang="en-IN" sz="2400" b="1" dirty="0" smtClean="0">
                <a:solidFill>
                  <a:srgbClr val="FF0000"/>
                </a:solidFill>
              </a:rPr>
              <a:t> in such types diverts food material of leaves in pods to stabilize the yield </a:t>
            </a:r>
            <a:endParaRPr lang="en-IN" sz="2400" b="1" dirty="0">
              <a:solidFill>
                <a:srgbClr val="FF0000"/>
              </a:solidFill>
            </a:endParaRPr>
          </a:p>
        </p:txBody>
      </p:sp>
    </p:spTree>
    <p:extLst>
      <p:ext uri="{BB962C8B-B14F-4D97-AF65-F5344CB8AC3E}">
        <p14:creationId xmlns:p14="http://schemas.microsoft.com/office/powerpoint/2010/main" val="18859354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8610600" cy="6370975"/>
          </a:xfrm>
          <a:prstGeom prst="rect">
            <a:avLst/>
          </a:prstGeom>
          <a:solidFill>
            <a:schemeClr val="accent3">
              <a:lumMod val="60000"/>
              <a:lumOff val="40000"/>
            </a:schemeClr>
          </a:solidFill>
        </p:spPr>
        <p:txBody>
          <a:bodyPr wrap="square">
            <a:spAutoFit/>
          </a:bodyPr>
          <a:lstStyle/>
          <a:p>
            <a:pPr algn="just"/>
            <a:r>
              <a:rPr lang="en-IN" sz="2400" dirty="0" smtClean="0"/>
              <a:t>MODIFICATION OF THE STRUCTURE OF THE PODS</a:t>
            </a:r>
          </a:p>
          <a:p>
            <a:pPr algn="just"/>
            <a:endParaRPr lang="en-IN" sz="2400" dirty="0" smtClean="0"/>
          </a:p>
          <a:p>
            <a:pPr algn="just">
              <a:buFont typeface="Arial" pitchFamily="34" charset="0"/>
              <a:buChar char="•"/>
            </a:pPr>
            <a:r>
              <a:rPr lang="en-IN" sz="2400" dirty="0" smtClean="0"/>
              <a:t>Very fleshy especially in vegetable types</a:t>
            </a:r>
          </a:p>
          <a:p>
            <a:pPr algn="just">
              <a:buFont typeface="Arial" pitchFamily="34" charset="0"/>
              <a:buChar char="•"/>
            </a:pPr>
            <a:r>
              <a:rPr lang="en-IN" sz="2400" dirty="0" smtClean="0"/>
              <a:t>photosynthesize when fully exposed to light. </a:t>
            </a:r>
          </a:p>
          <a:p>
            <a:pPr algn="just">
              <a:buFont typeface="Arial" pitchFamily="34" charset="0"/>
              <a:buChar char="•"/>
            </a:pPr>
            <a:r>
              <a:rPr lang="en-IN" sz="2400" dirty="0" smtClean="0"/>
              <a:t>Most of the </a:t>
            </a:r>
            <a:r>
              <a:rPr lang="en-IN" sz="2400" dirty="0" smtClean="0">
                <a:solidFill>
                  <a:srgbClr val="FF0000"/>
                </a:solidFill>
              </a:rPr>
              <a:t>assimilated carbon was rapidly exported</a:t>
            </a:r>
            <a:r>
              <a:rPr lang="en-IN" sz="2400" dirty="0" smtClean="0"/>
              <a:t> to the seeds on maturity </a:t>
            </a:r>
          </a:p>
          <a:p>
            <a:pPr algn="just">
              <a:buFont typeface="Arial" pitchFamily="34" charset="0"/>
              <a:buChar char="•"/>
            </a:pPr>
            <a:r>
              <a:rPr lang="en-IN" sz="2400" dirty="0" smtClean="0"/>
              <a:t>The thick pod walls may contribute to the </a:t>
            </a:r>
            <a:r>
              <a:rPr lang="en-IN" sz="2400" dirty="0" smtClean="0">
                <a:solidFill>
                  <a:srgbClr val="FF0000"/>
                </a:solidFill>
              </a:rPr>
              <a:t>C and N metabolisms</a:t>
            </a:r>
            <a:r>
              <a:rPr lang="en-IN" sz="2400" dirty="0" smtClean="0"/>
              <a:t> of the pod and the grains through </a:t>
            </a:r>
            <a:r>
              <a:rPr lang="en-IN" sz="2400" dirty="0" smtClean="0">
                <a:solidFill>
                  <a:srgbClr val="FF0000"/>
                </a:solidFill>
              </a:rPr>
              <a:t>relocation during the seed filling</a:t>
            </a:r>
            <a:r>
              <a:rPr lang="en-IN" sz="2400" dirty="0" smtClean="0"/>
              <a:t>. </a:t>
            </a:r>
          </a:p>
          <a:p>
            <a:pPr algn="just">
              <a:buFont typeface="Arial" pitchFamily="34" charset="0"/>
              <a:buChar char="•"/>
            </a:pPr>
            <a:r>
              <a:rPr lang="en-IN" sz="2400" dirty="0" smtClean="0"/>
              <a:t>However, the harvest index of the crop may be low because of the low harvest index of the reproductive compartment itself.</a:t>
            </a:r>
          </a:p>
          <a:p>
            <a:pPr algn="just">
              <a:buFont typeface="Arial" pitchFamily="34" charset="0"/>
              <a:buChar char="•"/>
            </a:pPr>
            <a:endParaRPr lang="en-IN" sz="2400" dirty="0" smtClean="0"/>
          </a:p>
          <a:p>
            <a:pPr algn="just">
              <a:buFont typeface="Arial" pitchFamily="34" charset="0"/>
              <a:buChar char="•"/>
            </a:pPr>
            <a:r>
              <a:rPr lang="en-IN" sz="2400" dirty="0" smtClean="0">
                <a:solidFill>
                  <a:schemeClr val="accent6">
                    <a:lumMod val="50000"/>
                  </a:schemeClr>
                </a:solidFill>
              </a:rPr>
              <a:t>Despite its metabolic importance and possible impact on the harvest index, l</a:t>
            </a:r>
            <a:r>
              <a:rPr lang="en-IN" sz="2400" dirty="0" smtClean="0">
                <a:solidFill>
                  <a:srgbClr val="FF0000"/>
                </a:solidFill>
              </a:rPr>
              <a:t>ittle attention has been paid to the structure of the pod walls</a:t>
            </a:r>
            <a:r>
              <a:rPr lang="en-IN" sz="2400" dirty="0" smtClean="0">
                <a:solidFill>
                  <a:schemeClr val="accent6">
                    <a:lumMod val="50000"/>
                  </a:schemeClr>
                </a:solidFill>
              </a:rPr>
              <a:t> and pod wall proportion in grain legumes</a:t>
            </a:r>
          </a:p>
          <a:p>
            <a:pPr algn="just">
              <a:buFont typeface="Arial" pitchFamily="34" charset="0"/>
              <a:buChar char="•"/>
            </a:pPr>
            <a:endParaRPr lang="en-IN" sz="2400" dirty="0" smtClean="0"/>
          </a:p>
          <a:p>
            <a:pPr algn="just">
              <a:buFont typeface="Arial" pitchFamily="34" charset="0"/>
              <a:buChar char="•"/>
            </a:pPr>
            <a:r>
              <a:rPr lang="en-IN" sz="2400" b="1" dirty="0" smtClean="0">
                <a:solidFill>
                  <a:srgbClr val="FF0000"/>
                </a:solidFill>
              </a:rPr>
              <a:t>Breeding  for smaller leaves  might improve water efficiency and stress tolerance without yield loss.</a:t>
            </a:r>
            <a:endParaRPr lang="en-IN" sz="2400" b="1" dirty="0">
              <a:solidFill>
                <a:srgbClr val="FF0000"/>
              </a:solidFill>
            </a:endParaRPr>
          </a:p>
        </p:txBody>
      </p:sp>
    </p:spTree>
    <p:extLst>
      <p:ext uri="{BB962C8B-B14F-4D97-AF65-F5344CB8AC3E}">
        <p14:creationId xmlns:p14="http://schemas.microsoft.com/office/powerpoint/2010/main" val="15622986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470418" y="533400"/>
            <a:ext cx="8216382" cy="5717977"/>
            <a:chOff x="0" y="533400"/>
            <a:chExt cx="8216382" cy="5717977"/>
          </a:xfrm>
        </p:grpSpPr>
        <p:pic>
          <p:nvPicPr>
            <p:cNvPr id="53250" name="Picture 2"/>
            <p:cNvPicPr>
              <a:picLocks noChangeAspect="1" noChangeArrowheads="1"/>
            </p:cNvPicPr>
            <p:nvPr/>
          </p:nvPicPr>
          <p:blipFill>
            <a:blip r:embed="rId2" cstate="print"/>
            <a:srcRect/>
            <a:stretch>
              <a:fillRect/>
            </a:stretch>
          </p:blipFill>
          <p:spPr bwMode="auto">
            <a:xfrm>
              <a:off x="0" y="609600"/>
              <a:ext cx="1891782" cy="4419600"/>
            </a:xfrm>
            <a:prstGeom prst="rect">
              <a:avLst/>
            </a:prstGeom>
            <a:noFill/>
            <a:ln w="9525">
              <a:noFill/>
              <a:miter lim="800000"/>
              <a:headEnd/>
              <a:tailEnd/>
            </a:ln>
          </p:spPr>
        </p:pic>
        <p:pic>
          <p:nvPicPr>
            <p:cNvPr id="53251" name="Picture 3"/>
            <p:cNvPicPr>
              <a:picLocks noChangeAspect="1" noChangeArrowheads="1"/>
            </p:cNvPicPr>
            <p:nvPr/>
          </p:nvPicPr>
          <p:blipFill>
            <a:blip r:embed="rId3" cstate="print"/>
            <a:srcRect/>
            <a:stretch>
              <a:fillRect/>
            </a:stretch>
          </p:blipFill>
          <p:spPr bwMode="auto">
            <a:xfrm>
              <a:off x="1179900" y="533400"/>
              <a:ext cx="2318700" cy="4495800"/>
            </a:xfrm>
            <a:prstGeom prst="rect">
              <a:avLst/>
            </a:prstGeom>
            <a:noFill/>
            <a:ln w="9525">
              <a:noFill/>
              <a:miter lim="800000"/>
              <a:headEnd/>
              <a:tailEnd/>
            </a:ln>
          </p:spPr>
        </p:pic>
        <p:pic>
          <p:nvPicPr>
            <p:cNvPr id="53252" name="Picture 4"/>
            <p:cNvPicPr>
              <a:picLocks noChangeAspect="1" noChangeArrowheads="1"/>
            </p:cNvPicPr>
            <p:nvPr/>
          </p:nvPicPr>
          <p:blipFill>
            <a:blip r:embed="rId4" cstate="print"/>
            <a:srcRect/>
            <a:stretch>
              <a:fillRect/>
            </a:stretch>
          </p:blipFill>
          <p:spPr bwMode="auto">
            <a:xfrm>
              <a:off x="3200400" y="533400"/>
              <a:ext cx="2297723" cy="4495800"/>
            </a:xfrm>
            <a:prstGeom prst="rect">
              <a:avLst/>
            </a:prstGeom>
            <a:noFill/>
            <a:ln w="9525">
              <a:noFill/>
              <a:miter lim="800000"/>
              <a:headEnd/>
              <a:tailEnd/>
            </a:ln>
          </p:spPr>
        </p:pic>
        <p:pic>
          <p:nvPicPr>
            <p:cNvPr id="53253" name="Picture 5"/>
            <p:cNvPicPr>
              <a:picLocks noChangeAspect="1" noChangeArrowheads="1"/>
            </p:cNvPicPr>
            <p:nvPr/>
          </p:nvPicPr>
          <p:blipFill>
            <a:blip r:embed="rId5" cstate="print"/>
            <a:srcRect/>
            <a:stretch>
              <a:fillRect/>
            </a:stretch>
          </p:blipFill>
          <p:spPr bwMode="auto">
            <a:xfrm>
              <a:off x="5410200" y="533400"/>
              <a:ext cx="2806182" cy="4540274"/>
            </a:xfrm>
            <a:prstGeom prst="rect">
              <a:avLst/>
            </a:prstGeom>
            <a:noFill/>
            <a:ln w="9525">
              <a:noFill/>
              <a:miter lim="800000"/>
              <a:headEnd/>
              <a:tailEnd/>
            </a:ln>
          </p:spPr>
        </p:pic>
        <p:sp>
          <p:nvSpPr>
            <p:cNvPr id="7" name="TextBox 6"/>
            <p:cNvSpPr txBox="1"/>
            <p:nvPr/>
          </p:nvSpPr>
          <p:spPr>
            <a:xfrm>
              <a:off x="1828800" y="5105400"/>
              <a:ext cx="1143000" cy="523220"/>
            </a:xfrm>
            <a:prstGeom prst="rect">
              <a:avLst/>
            </a:prstGeom>
            <a:noFill/>
          </p:spPr>
          <p:txBody>
            <a:bodyPr wrap="square" rtlCol="0">
              <a:spAutoFit/>
            </a:bodyPr>
            <a:lstStyle/>
            <a:p>
              <a:pPr algn="ctr"/>
              <a:r>
                <a:rPr lang="en-IN" sz="1400" dirty="0" smtClean="0"/>
                <a:t>1 Increasing the biomass</a:t>
              </a:r>
              <a:endParaRPr lang="en-IN" sz="1400" dirty="0"/>
            </a:p>
          </p:txBody>
        </p:sp>
        <p:sp>
          <p:nvSpPr>
            <p:cNvPr id="8" name="TextBox 7"/>
            <p:cNvSpPr txBox="1"/>
            <p:nvPr/>
          </p:nvSpPr>
          <p:spPr>
            <a:xfrm>
              <a:off x="3505200" y="5105400"/>
              <a:ext cx="1752600" cy="738664"/>
            </a:xfrm>
            <a:prstGeom prst="rect">
              <a:avLst/>
            </a:prstGeom>
            <a:noFill/>
          </p:spPr>
          <p:txBody>
            <a:bodyPr wrap="square" rtlCol="0">
              <a:spAutoFit/>
            </a:bodyPr>
            <a:lstStyle/>
            <a:p>
              <a:pPr algn="ctr"/>
              <a:r>
                <a:rPr lang="en-IN" sz="1400" dirty="0" smtClean="0"/>
                <a:t>2 Increasing the allocation to reproductive organs</a:t>
              </a:r>
              <a:endParaRPr lang="en-IN" sz="1400" dirty="0"/>
            </a:p>
          </p:txBody>
        </p:sp>
        <p:sp>
          <p:nvSpPr>
            <p:cNvPr id="9" name="TextBox 8"/>
            <p:cNvSpPr txBox="1"/>
            <p:nvPr/>
          </p:nvSpPr>
          <p:spPr>
            <a:xfrm>
              <a:off x="5562600" y="5105400"/>
              <a:ext cx="1752600" cy="738664"/>
            </a:xfrm>
            <a:prstGeom prst="rect">
              <a:avLst/>
            </a:prstGeom>
            <a:noFill/>
          </p:spPr>
          <p:txBody>
            <a:bodyPr wrap="square" rtlCol="0">
              <a:spAutoFit/>
            </a:bodyPr>
            <a:lstStyle/>
            <a:p>
              <a:pPr algn="ctr"/>
              <a:r>
                <a:rPr lang="en-IN" sz="1400" dirty="0" smtClean="0"/>
                <a:t>3 reducing the proportion of pod walls</a:t>
              </a:r>
              <a:endParaRPr lang="en-IN" sz="1400" dirty="0"/>
            </a:p>
          </p:txBody>
        </p:sp>
        <p:sp>
          <p:nvSpPr>
            <p:cNvPr id="10" name="TextBox 9"/>
            <p:cNvSpPr txBox="1"/>
            <p:nvPr/>
          </p:nvSpPr>
          <p:spPr>
            <a:xfrm>
              <a:off x="304800" y="5943600"/>
              <a:ext cx="7315200" cy="307777"/>
            </a:xfrm>
            <a:prstGeom prst="rect">
              <a:avLst/>
            </a:prstGeom>
            <a:noFill/>
          </p:spPr>
          <p:txBody>
            <a:bodyPr wrap="square" rtlCol="0">
              <a:spAutoFit/>
            </a:bodyPr>
            <a:lstStyle/>
            <a:p>
              <a:pPr algn="ctr"/>
              <a:r>
                <a:rPr lang="en-IN" sz="1400" dirty="0" smtClean="0"/>
                <a:t>Different strategies to increase seed yield through modifications of architecture (</a:t>
              </a:r>
              <a:r>
                <a:rPr lang="en-IN" sz="1400" dirty="0" err="1" smtClean="0"/>
                <a:t>Huyghe</a:t>
              </a:r>
              <a:r>
                <a:rPr lang="en-IN" sz="1400" dirty="0" smtClean="0"/>
                <a:t> and Ney)</a:t>
              </a:r>
              <a:endParaRPr lang="en-IN" sz="1400" dirty="0"/>
            </a:p>
          </p:txBody>
        </p:sp>
      </p:grpSp>
    </p:spTree>
    <p:extLst>
      <p:ext uri="{BB962C8B-B14F-4D97-AF65-F5344CB8AC3E}">
        <p14:creationId xmlns:p14="http://schemas.microsoft.com/office/powerpoint/2010/main" val="7804031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815593"/>
            <a:ext cx="7772400" cy="5852756"/>
          </a:xfrm>
          <a:prstGeom prst="rect">
            <a:avLst/>
          </a:prstGeom>
        </p:spPr>
        <p:txBody>
          <a:bodyPr wrap="square">
            <a:spAutoFit/>
          </a:bodyPr>
          <a:lstStyle/>
          <a:p>
            <a:pPr>
              <a:lnSpc>
                <a:spcPct val="107000"/>
              </a:lnSpc>
              <a:spcAft>
                <a:spcPts val="800"/>
              </a:spcAft>
            </a:pPr>
            <a:r>
              <a:rPr lang="en-IN" sz="3600" b="1" dirty="0">
                <a:latin typeface="Times New Roman" panose="02020603050405020304" pitchFamily="18" charset="0"/>
                <a:ea typeface="Times New Roman" panose="02020603050405020304" pitchFamily="18" charset="0"/>
                <a:cs typeface="Mangal" panose="02040503050203030202" pitchFamily="18" charset="0"/>
              </a:rPr>
              <a:t>Thrust areas:</a:t>
            </a:r>
            <a:endParaRPr lang="en-IN" sz="20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Times New Roman" panose="02020603050405020304" pitchFamily="18" charset="0"/>
                <a:ea typeface="Times New Roman" panose="02020603050405020304" pitchFamily="18" charset="0"/>
                <a:cs typeface="Mangal" panose="02040503050203030202" pitchFamily="18" charset="0"/>
              </a:rPr>
              <a:t>Exploitation of </a:t>
            </a:r>
            <a:r>
              <a:rPr lang="en-IN" sz="2400" dirty="0" err="1">
                <a:latin typeface="Times New Roman" panose="02020603050405020304" pitchFamily="18" charset="0"/>
                <a:ea typeface="Times New Roman" panose="02020603050405020304" pitchFamily="18" charset="0"/>
                <a:cs typeface="Mangal" panose="02040503050203030202" pitchFamily="18" charset="0"/>
              </a:rPr>
              <a:t>heterosis</a:t>
            </a:r>
            <a:r>
              <a:rPr lang="en-IN" sz="2400" dirty="0">
                <a:latin typeface="Times New Roman" panose="02020603050405020304" pitchFamily="18" charset="0"/>
                <a:ea typeface="Times New Roman" panose="02020603050405020304" pitchFamily="18" charset="0"/>
                <a:cs typeface="Mangal" panose="02040503050203030202" pitchFamily="18" charset="0"/>
              </a:rPr>
              <a:t> in </a:t>
            </a:r>
            <a:r>
              <a:rPr lang="en-IN" sz="2400" dirty="0" err="1">
                <a:latin typeface="Times New Roman" panose="02020603050405020304" pitchFamily="18" charset="0"/>
                <a:ea typeface="Times New Roman" panose="02020603050405020304" pitchFamily="18" charset="0"/>
                <a:cs typeface="Mangal" panose="02040503050203030202" pitchFamily="18" charset="0"/>
              </a:rPr>
              <a:t>pigeonpea</a:t>
            </a:r>
            <a:r>
              <a:rPr lang="en-IN" sz="2400" dirty="0">
                <a:latin typeface="Times New Roman" panose="02020603050405020304" pitchFamily="18" charset="0"/>
                <a:ea typeface="Times New Roman" panose="02020603050405020304" pitchFamily="18" charset="0"/>
                <a:cs typeface="Mangal" panose="02040503050203030202" pitchFamily="18" charset="0"/>
              </a:rPr>
              <a:t> </a:t>
            </a:r>
            <a:endParaRPr lang="en-IN" sz="20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Times New Roman" panose="02020603050405020304" pitchFamily="18" charset="0"/>
                <a:ea typeface="Times New Roman" panose="02020603050405020304" pitchFamily="18" charset="0"/>
                <a:cs typeface="Mangal" panose="02040503050203030202" pitchFamily="18" charset="0"/>
              </a:rPr>
              <a:t>Integrated approach for genetic enhancement through </a:t>
            </a:r>
            <a:r>
              <a:rPr lang="en-IN" sz="24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pre-breeding </a:t>
            </a:r>
            <a:endParaRPr lang="en-IN" sz="2000" dirty="0">
              <a:solidFill>
                <a:srgbClr val="FF0000"/>
              </a:solidFill>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Times New Roman" panose="02020603050405020304" pitchFamily="18" charset="0"/>
                <a:ea typeface="Times New Roman" panose="02020603050405020304" pitchFamily="18" charset="0"/>
                <a:cs typeface="Mangal" panose="02040503050203030202" pitchFamily="18" charset="0"/>
              </a:rPr>
              <a:t>Development of suitable </a:t>
            </a:r>
            <a:r>
              <a:rPr lang="en-IN" sz="24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plant types </a:t>
            </a:r>
            <a:r>
              <a:rPr lang="en-IN" sz="2400" dirty="0">
                <a:latin typeface="Times New Roman" panose="02020603050405020304" pitchFamily="18" charset="0"/>
                <a:ea typeface="Times New Roman" panose="02020603050405020304" pitchFamily="18" charset="0"/>
                <a:cs typeface="Mangal" panose="02040503050203030202" pitchFamily="18" charset="0"/>
              </a:rPr>
              <a:t>for different agro-ecological conditions </a:t>
            </a:r>
            <a:endParaRPr lang="en-IN" sz="20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Genomics</a:t>
            </a:r>
            <a:r>
              <a:rPr lang="en-IN" sz="2400" dirty="0">
                <a:latin typeface="Times New Roman" panose="02020603050405020304" pitchFamily="18" charset="0"/>
                <a:ea typeface="Times New Roman" panose="02020603050405020304" pitchFamily="18" charset="0"/>
                <a:cs typeface="Mangal" panose="02040503050203030202" pitchFamily="18" charset="0"/>
              </a:rPr>
              <a:t>-enabled pulse crops improvement </a:t>
            </a:r>
            <a:endParaRPr lang="en-IN" sz="20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Times New Roman" panose="02020603050405020304" pitchFamily="18" charset="0"/>
                <a:ea typeface="Times New Roman" panose="02020603050405020304" pitchFamily="18" charset="0"/>
                <a:cs typeface="Mangal" panose="02040503050203030202" pitchFamily="18" charset="0"/>
              </a:rPr>
              <a:t>Breeding for tolerance to </a:t>
            </a:r>
            <a:r>
              <a:rPr lang="en-IN" sz="24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drought &amp; temperature </a:t>
            </a:r>
            <a:r>
              <a:rPr lang="en-IN" sz="2400" dirty="0">
                <a:latin typeface="Times New Roman" panose="02020603050405020304" pitchFamily="18" charset="0"/>
                <a:ea typeface="Times New Roman" panose="02020603050405020304" pitchFamily="18" charset="0"/>
                <a:cs typeface="Mangal" panose="02040503050203030202" pitchFamily="18" charset="0"/>
              </a:rPr>
              <a:t>extremities </a:t>
            </a:r>
            <a:endParaRPr lang="en-IN" sz="20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Times New Roman" panose="02020603050405020304" pitchFamily="18" charset="0"/>
                <a:ea typeface="Times New Roman" panose="02020603050405020304" pitchFamily="18" charset="0"/>
                <a:cs typeface="Mangal" panose="02040503050203030202" pitchFamily="18" charset="0"/>
              </a:rPr>
              <a:t>Breeding for improved </a:t>
            </a:r>
            <a:r>
              <a:rPr lang="en-IN" sz="24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quality</a:t>
            </a:r>
            <a:r>
              <a:rPr lang="en-IN" sz="2400" dirty="0">
                <a:latin typeface="Times New Roman" panose="02020603050405020304" pitchFamily="18" charset="0"/>
                <a:ea typeface="Times New Roman" panose="02020603050405020304" pitchFamily="18" charset="0"/>
                <a:cs typeface="Mangal" panose="02040503050203030202" pitchFamily="18" charset="0"/>
              </a:rPr>
              <a:t> </a:t>
            </a:r>
            <a:endParaRPr lang="en-IN" sz="20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Times New Roman" panose="02020603050405020304" pitchFamily="18" charset="0"/>
                <a:ea typeface="Times New Roman" panose="02020603050405020304" pitchFamily="18" charset="0"/>
                <a:cs typeface="Mangal" panose="02040503050203030202" pitchFamily="18" charset="0"/>
              </a:rPr>
              <a:t>Plant </a:t>
            </a:r>
            <a:r>
              <a:rPr lang="en-IN" sz="24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genetic resources </a:t>
            </a:r>
            <a:r>
              <a:rPr lang="en-IN" sz="2400" dirty="0">
                <a:latin typeface="Times New Roman" panose="02020603050405020304" pitchFamily="18" charset="0"/>
                <a:ea typeface="Times New Roman" panose="02020603050405020304" pitchFamily="18" charset="0"/>
                <a:cs typeface="Mangal" panose="02040503050203030202" pitchFamily="18" charset="0"/>
              </a:rPr>
              <a:t>management </a:t>
            </a:r>
            <a:endParaRPr lang="en-IN" sz="20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Maintenance breeding </a:t>
            </a:r>
            <a:r>
              <a:rPr lang="en-IN" sz="2400" dirty="0">
                <a:latin typeface="Times New Roman" panose="02020603050405020304" pitchFamily="18" charset="0"/>
                <a:ea typeface="Times New Roman" panose="02020603050405020304" pitchFamily="18" charset="0"/>
                <a:cs typeface="Mangal" panose="02040503050203030202" pitchFamily="18" charset="0"/>
              </a:rPr>
              <a:t>&amp; breeder seed production </a:t>
            </a:r>
            <a:endParaRPr lang="en-IN" sz="20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40451996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04800"/>
            <a:ext cx="7924800" cy="3908762"/>
          </a:xfrm>
          <a:prstGeom prst="rect">
            <a:avLst/>
          </a:prstGeom>
          <a:solidFill>
            <a:schemeClr val="accent4">
              <a:lumMod val="40000"/>
              <a:lumOff val="60000"/>
            </a:schemeClr>
          </a:solidFill>
          <a:ln>
            <a:solidFill>
              <a:schemeClr val="accent1"/>
            </a:solidFill>
          </a:ln>
        </p:spPr>
        <p:txBody>
          <a:bodyPr wrap="square">
            <a:spAutoFit/>
          </a:bodyPr>
          <a:lstStyle/>
          <a:p>
            <a:pPr algn="just"/>
            <a:r>
              <a:rPr lang="en-IN" sz="3200" dirty="0" smtClean="0"/>
              <a:t>BRANCHING PATTERN</a:t>
            </a:r>
          </a:p>
          <a:p>
            <a:pPr algn="just"/>
            <a:endParaRPr lang="en-IN" sz="2400" dirty="0" smtClean="0"/>
          </a:p>
          <a:p>
            <a:pPr algn="just"/>
            <a:r>
              <a:rPr lang="en-IN" sz="2400" dirty="0" smtClean="0"/>
              <a:t>The production of branches have been studied in most grain legumes. This trait is affected both by the </a:t>
            </a:r>
            <a:r>
              <a:rPr lang="en-IN" sz="2400" dirty="0" smtClean="0">
                <a:solidFill>
                  <a:srgbClr val="FF0000"/>
                </a:solidFill>
              </a:rPr>
              <a:t>genetics and by the environmental </a:t>
            </a:r>
            <a:r>
              <a:rPr lang="en-IN" sz="2400" dirty="0" smtClean="0"/>
              <a:t>conditions during growth. It is very sensitive to the plant density. </a:t>
            </a:r>
          </a:p>
          <a:p>
            <a:pPr algn="just">
              <a:buFont typeface="Arial" pitchFamily="34" charset="0"/>
              <a:buChar char="•"/>
            </a:pPr>
            <a:r>
              <a:rPr lang="en-IN" sz="2400" dirty="0" smtClean="0"/>
              <a:t>Genes that directly modify the pattern of branching have been identified in grain legumes. </a:t>
            </a:r>
          </a:p>
          <a:p>
            <a:pPr algn="just">
              <a:buFont typeface="Arial" pitchFamily="34" charset="0"/>
              <a:buChar char="•"/>
            </a:pPr>
            <a:r>
              <a:rPr lang="en-IN" sz="2400" dirty="0" smtClean="0"/>
              <a:t>Affect  yield with changing crop density. </a:t>
            </a:r>
          </a:p>
          <a:p>
            <a:pPr algn="just">
              <a:buFont typeface="Arial" pitchFamily="34" charset="0"/>
              <a:buChar char="•"/>
            </a:pPr>
            <a:r>
              <a:rPr lang="en-IN" sz="2400" dirty="0" smtClean="0"/>
              <a:t>Influence bearing on main stem</a:t>
            </a:r>
          </a:p>
        </p:txBody>
      </p:sp>
      <p:grpSp>
        <p:nvGrpSpPr>
          <p:cNvPr id="3" name="Group 4"/>
          <p:cNvGrpSpPr/>
          <p:nvPr/>
        </p:nvGrpSpPr>
        <p:grpSpPr>
          <a:xfrm>
            <a:off x="277001" y="4528421"/>
            <a:ext cx="8485999" cy="2329579"/>
            <a:chOff x="277001" y="3319910"/>
            <a:chExt cx="8485999" cy="2329579"/>
          </a:xfrm>
        </p:grpSpPr>
        <p:grpSp>
          <p:nvGrpSpPr>
            <p:cNvPr id="4" name="Group 3"/>
            <p:cNvGrpSpPr>
              <a:grpSpLocks/>
            </p:cNvGrpSpPr>
            <p:nvPr/>
          </p:nvGrpSpPr>
          <p:grpSpPr bwMode="auto">
            <a:xfrm>
              <a:off x="277001" y="3429000"/>
              <a:ext cx="1399399" cy="2220489"/>
              <a:chOff x="562708" y="381000"/>
              <a:chExt cx="1856935" cy="4106594"/>
            </a:xfrm>
          </p:grpSpPr>
          <p:pic>
            <p:nvPicPr>
              <p:cNvPr id="20" name="Picture 2" descr="C:\Users\RAS\Desktop\guar\GUAR FGB 2013-14\FGP VARIETY WISE\27 (2).JPG"/>
              <p:cNvPicPr>
                <a:picLocks noChangeAspect="1" noChangeArrowheads="1"/>
              </p:cNvPicPr>
              <p:nvPr/>
            </p:nvPicPr>
            <p:blipFill>
              <a:blip r:embed="rId2" cstate="print">
                <a:extLst>
                  <a:ext uri="{28A0092B-C50C-407E-A947-70E740481C1C}">
                    <a14:useLocalDpi xmlns:a14="http://schemas.microsoft.com/office/drawing/2010/main" val="0"/>
                  </a:ext>
                </a:extLst>
              </a:blip>
              <a:srcRect l="24292" r="18704" b="5452"/>
              <a:stretch>
                <a:fillRect/>
              </a:stretch>
            </p:blipFill>
            <p:spPr bwMode="auto">
              <a:xfrm>
                <a:off x="562708" y="381000"/>
                <a:ext cx="1856935" cy="410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5"/>
              <p:cNvSpPr txBox="1">
                <a:spLocks noChangeArrowheads="1"/>
              </p:cNvSpPr>
              <p:nvPr/>
            </p:nvSpPr>
            <p:spPr bwMode="auto">
              <a:xfrm>
                <a:off x="1629430" y="3962400"/>
                <a:ext cx="6383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IN" altLang="en-US" sz="2000" dirty="0">
                    <a:solidFill>
                      <a:srgbClr val="FF0000"/>
                    </a:solidFill>
                  </a:rPr>
                  <a:t>GG2</a:t>
                </a:r>
              </a:p>
            </p:txBody>
          </p:sp>
        </p:grpSp>
        <p:grpSp>
          <p:nvGrpSpPr>
            <p:cNvPr id="5" name="Group 6"/>
            <p:cNvGrpSpPr>
              <a:grpSpLocks/>
            </p:cNvGrpSpPr>
            <p:nvPr/>
          </p:nvGrpSpPr>
          <p:grpSpPr bwMode="auto">
            <a:xfrm>
              <a:off x="2092187" y="3411463"/>
              <a:ext cx="1489213" cy="2227337"/>
              <a:chOff x="4192172" y="112542"/>
              <a:chExt cx="2377440" cy="4487593"/>
            </a:xfrm>
          </p:grpSpPr>
          <p:pic>
            <p:nvPicPr>
              <p:cNvPr id="18" name="Picture 3" descr="C:\Users\RAS\Desktop\guar\GUAR FGB 2013-14\FGP VARIETY WISE\30 (2).JPG"/>
              <p:cNvPicPr>
                <a:picLocks noChangeAspect="1" noChangeArrowheads="1"/>
              </p:cNvPicPr>
              <p:nvPr/>
            </p:nvPicPr>
            <p:blipFill>
              <a:blip r:embed="rId3" cstate="print">
                <a:extLst>
                  <a:ext uri="{28A0092B-C50C-407E-A947-70E740481C1C}">
                    <a14:useLocalDpi xmlns:a14="http://schemas.microsoft.com/office/drawing/2010/main" val="0"/>
                  </a:ext>
                </a:extLst>
              </a:blip>
              <a:srcRect l="16701" t="2382" r="16203" b="2631"/>
              <a:stretch>
                <a:fillRect/>
              </a:stretch>
            </p:blipFill>
            <p:spPr bwMode="auto">
              <a:xfrm>
                <a:off x="4192172" y="112542"/>
                <a:ext cx="2377440" cy="448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8"/>
              <p:cNvSpPr txBox="1">
                <a:spLocks noChangeArrowheads="1"/>
              </p:cNvSpPr>
              <p:nvPr/>
            </p:nvSpPr>
            <p:spPr bwMode="auto">
              <a:xfrm>
                <a:off x="4368830" y="4003964"/>
                <a:ext cx="6158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IN" altLang="en-US" sz="2000" dirty="0">
                    <a:solidFill>
                      <a:srgbClr val="FF0000"/>
                    </a:solidFill>
                  </a:rPr>
                  <a:t>BG2</a:t>
                </a:r>
              </a:p>
            </p:txBody>
          </p:sp>
        </p:grpSp>
        <p:pic>
          <p:nvPicPr>
            <p:cNvPr id="10" name="Picture 2" descr="C:\Users\RAS\Desktop\guar\GUAR FGB 2013-14\FGP VARIETY WISE\18 (2).JPG"/>
            <p:cNvPicPr>
              <a:picLocks noChangeAspect="1" noChangeArrowheads="1"/>
            </p:cNvPicPr>
            <p:nvPr/>
          </p:nvPicPr>
          <p:blipFill>
            <a:blip r:embed="rId4" cstate="print">
              <a:extLst>
                <a:ext uri="{28A0092B-C50C-407E-A947-70E740481C1C}">
                  <a14:useLocalDpi xmlns:a14="http://schemas.microsoft.com/office/drawing/2010/main" val="0"/>
                </a:ext>
              </a:extLst>
            </a:blip>
            <a:srcRect l="10522" t="5035" r="11684"/>
            <a:stretch>
              <a:fillRect/>
            </a:stretch>
          </p:blipFill>
          <p:spPr bwMode="auto">
            <a:xfrm>
              <a:off x="4077874" y="3399342"/>
              <a:ext cx="1560926" cy="219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1"/>
            <p:cNvGrpSpPr>
              <a:grpSpLocks/>
            </p:cNvGrpSpPr>
            <p:nvPr/>
          </p:nvGrpSpPr>
          <p:grpSpPr bwMode="auto">
            <a:xfrm>
              <a:off x="6096000" y="3323142"/>
              <a:ext cx="1245033" cy="2315658"/>
              <a:chOff x="1371600" y="464234"/>
              <a:chExt cx="1934308" cy="4660590"/>
            </a:xfrm>
          </p:grpSpPr>
          <p:pic>
            <p:nvPicPr>
              <p:cNvPr id="16" name="Picture 2" descr="C:\Users\RAS\Desktop\guar\GUAR FGB 2013-14\FGP VARIETY WISE\12 (2).JPG"/>
              <p:cNvPicPr>
                <a:picLocks noChangeAspect="1" noChangeArrowheads="1"/>
              </p:cNvPicPr>
              <p:nvPr/>
            </p:nvPicPr>
            <p:blipFill>
              <a:blip r:embed="rId5" cstate="print">
                <a:extLst>
                  <a:ext uri="{28A0092B-C50C-407E-A947-70E740481C1C}">
                    <a14:useLocalDpi xmlns:a14="http://schemas.microsoft.com/office/drawing/2010/main" val="0"/>
                  </a:ext>
                </a:extLst>
              </a:blip>
              <a:srcRect l="25616" t="9612" r="24365"/>
              <a:stretch>
                <a:fillRect/>
              </a:stretch>
            </p:blipFill>
            <p:spPr bwMode="auto">
              <a:xfrm>
                <a:off x="1371600" y="464234"/>
                <a:ext cx="1934308" cy="4660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3"/>
              <p:cNvSpPr txBox="1">
                <a:spLocks noChangeArrowheads="1"/>
              </p:cNvSpPr>
              <p:nvPr/>
            </p:nvSpPr>
            <p:spPr bwMode="auto">
              <a:xfrm>
                <a:off x="1827750" y="4548705"/>
                <a:ext cx="8654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IN" altLang="en-US" sz="2000" dirty="0">
                    <a:solidFill>
                      <a:srgbClr val="FF0000"/>
                    </a:solidFill>
                  </a:rPr>
                  <a:t>FS 277</a:t>
                </a:r>
              </a:p>
            </p:txBody>
          </p:sp>
        </p:grpSp>
        <p:grpSp>
          <p:nvGrpSpPr>
            <p:cNvPr id="7" name="Group 14"/>
            <p:cNvGrpSpPr>
              <a:grpSpLocks/>
            </p:cNvGrpSpPr>
            <p:nvPr/>
          </p:nvGrpSpPr>
          <p:grpSpPr bwMode="auto">
            <a:xfrm>
              <a:off x="7772400" y="3319910"/>
              <a:ext cx="990600" cy="2318890"/>
              <a:chOff x="5697414" y="689316"/>
              <a:chExt cx="1688123" cy="3838607"/>
            </a:xfrm>
          </p:grpSpPr>
          <p:pic>
            <p:nvPicPr>
              <p:cNvPr id="14" name="Picture 3" descr="C:\Users\RAS\Desktop\guar\GUAR FGB 2013-14\FGP VARIETY WISE\17.JPG"/>
              <p:cNvPicPr>
                <a:picLocks noChangeAspect="1" noChangeArrowheads="1"/>
              </p:cNvPicPr>
              <p:nvPr/>
            </p:nvPicPr>
            <p:blipFill>
              <a:blip r:embed="rId6" cstate="print">
                <a:extLst>
                  <a:ext uri="{28A0092B-C50C-407E-A947-70E740481C1C}">
                    <a14:useLocalDpi xmlns:a14="http://schemas.microsoft.com/office/drawing/2010/main" val="0"/>
                  </a:ext>
                </a:extLst>
              </a:blip>
              <a:srcRect l="19920" t="3123" r="23274"/>
              <a:stretch>
                <a:fillRect/>
              </a:stretch>
            </p:blipFill>
            <p:spPr bwMode="auto">
              <a:xfrm>
                <a:off x="5697414" y="689316"/>
                <a:ext cx="1688123" cy="3838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6"/>
              <p:cNvSpPr txBox="1">
                <a:spLocks noChangeArrowheads="1"/>
              </p:cNvSpPr>
              <p:nvPr/>
            </p:nvSpPr>
            <p:spPr bwMode="auto">
              <a:xfrm>
                <a:off x="5697414" y="3992786"/>
                <a:ext cx="11969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IN" altLang="en-US" sz="2000" dirty="0">
                    <a:solidFill>
                      <a:srgbClr val="FF0000"/>
                    </a:solidFill>
                  </a:rPr>
                  <a:t>RGC 1066</a:t>
                </a:r>
              </a:p>
            </p:txBody>
          </p:sp>
        </p:grpSp>
        <p:sp>
          <p:nvSpPr>
            <p:cNvPr id="13" name="TextBox 1"/>
            <p:cNvSpPr txBox="1">
              <a:spLocks noChangeArrowheads="1"/>
            </p:cNvSpPr>
            <p:nvPr/>
          </p:nvSpPr>
          <p:spPr bwMode="auto">
            <a:xfrm>
              <a:off x="3896529" y="5181600"/>
              <a:ext cx="675471" cy="188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IN" altLang="en-US" sz="1800" dirty="0">
                  <a:solidFill>
                    <a:srgbClr val="FF0000"/>
                  </a:solidFill>
                </a:rPr>
                <a:t>RGC 936</a:t>
              </a:r>
            </a:p>
          </p:txBody>
        </p:sp>
      </p:grpSp>
    </p:spTree>
    <p:extLst>
      <p:ext uri="{BB962C8B-B14F-4D97-AF65-F5344CB8AC3E}">
        <p14:creationId xmlns:p14="http://schemas.microsoft.com/office/powerpoint/2010/main" val="36385297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9029"/>
            <a:ext cx="8763000" cy="6678751"/>
          </a:xfrm>
          <a:prstGeom prst="rect">
            <a:avLst/>
          </a:prstGeom>
          <a:solidFill>
            <a:srgbClr val="92D050"/>
          </a:solidFill>
        </p:spPr>
        <p:txBody>
          <a:bodyPr wrap="square" rtlCol="0">
            <a:spAutoFit/>
          </a:bodyPr>
          <a:lstStyle/>
          <a:p>
            <a:pPr algn="just"/>
            <a:r>
              <a:rPr lang="en-IN" sz="3600" dirty="0" smtClean="0"/>
              <a:t>Prospects :            </a:t>
            </a:r>
            <a:endParaRPr lang="en-IN" sz="2800" dirty="0" smtClean="0"/>
          </a:p>
          <a:p>
            <a:pPr algn="just">
              <a:buFont typeface="Arial" pitchFamily="34" charset="0"/>
              <a:buChar char="•"/>
            </a:pPr>
            <a:r>
              <a:rPr lang="en-IN" sz="2800" dirty="0" smtClean="0"/>
              <a:t>Architectural characters may be combined to improve yield and stability. </a:t>
            </a:r>
          </a:p>
          <a:p>
            <a:pPr algn="just">
              <a:buFont typeface="Arial" pitchFamily="34" charset="0"/>
              <a:buChar char="•"/>
            </a:pPr>
            <a:r>
              <a:rPr lang="en-IN" sz="2800" dirty="0" smtClean="0">
                <a:solidFill>
                  <a:srgbClr val="FF0000"/>
                </a:solidFill>
              </a:rPr>
              <a:t>Dwarf determinate and flowering genes in combinations have been successful in legumes.</a:t>
            </a:r>
          </a:p>
          <a:p>
            <a:pPr algn="just">
              <a:buFont typeface="Arial" pitchFamily="34" charset="0"/>
              <a:buChar char="•"/>
            </a:pPr>
            <a:r>
              <a:rPr lang="en-IN" sz="2800" dirty="0" smtClean="0"/>
              <a:t>The breeding programmes must be designed to increase the genetic variability within the optimized architecture and then to carry out a selection for the targeted agronomic objectives in this material.</a:t>
            </a:r>
          </a:p>
          <a:p>
            <a:pPr algn="just">
              <a:buFont typeface="Arial" pitchFamily="34" charset="0"/>
              <a:buChar char="•"/>
            </a:pPr>
            <a:r>
              <a:rPr lang="en-IN" sz="2800" dirty="0" smtClean="0">
                <a:solidFill>
                  <a:srgbClr val="FF0000"/>
                </a:solidFill>
              </a:rPr>
              <a:t>The architectural modifications may, in most cases, contribute to reduce the vegetative development of the crops and increase the assimilate partitioning towards the reproductive growth and the grains.</a:t>
            </a:r>
          </a:p>
          <a:p>
            <a:pPr algn="just">
              <a:buFont typeface="Arial" pitchFamily="34" charset="0"/>
              <a:buChar char="•"/>
            </a:pPr>
            <a:r>
              <a:rPr lang="en-IN" sz="2800" dirty="0" smtClean="0"/>
              <a:t>Some of the architectural modifications have been tagged with molecular markers for more precise breeding</a:t>
            </a:r>
            <a:endParaRPr lang="en-IN" sz="28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Desktop\Dr R.A sharma sir\IMG_3286.JPG"/>
          <p:cNvPicPr>
            <a:picLocks noChangeArrowheads="1"/>
          </p:cNvPicPr>
          <p:nvPr/>
        </p:nvPicPr>
        <p:blipFill>
          <a:blip r:embed="rId2" cstate="print"/>
          <a:srcRect/>
          <a:stretch>
            <a:fillRect/>
          </a:stretch>
        </p:blipFill>
        <p:spPr bwMode="auto">
          <a:xfrm>
            <a:off x="0" y="3962401"/>
            <a:ext cx="3429000" cy="2895600"/>
          </a:xfrm>
          <a:prstGeom prst="rect">
            <a:avLst/>
          </a:prstGeom>
          <a:noFill/>
          <a:ln w="25400">
            <a:solidFill>
              <a:schemeClr val="tx1"/>
            </a:solidFill>
          </a:ln>
        </p:spPr>
      </p:pic>
      <p:pic>
        <p:nvPicPr>
          <p:cNvPr id="6" name="Picture 4" descr="E:\DCIM\101_PANA\P1010214.JPG"/>
          <p:cNvPicPr>
            <a:picLocks noChangeAspect="1" noChangeArrowheads="1"/>
          </p:cNvPicPr>
          <p:nvPr/>
        </p:nvPicPr>
        <p:blipFill>
          <a:blip r:embed="rId3" cstate="print"/>
          <a:srcRect/>
          <a:stretch>
            <a:fillRect/>
          </a:stretch>
        </p:blipFill>
        <p:spPr bwMode="auto">
          <a:xfrm>
            <a:off x="3451367" y="0"/>
            <a:ext cx="5540233" cy="6858000"/>
          </a:xfrm>
          <a:prstGeom prst="rect">
            <a:avLst/>
          </a:prstGeom>
          <a:noFill/>
        </p:spPr>
      </p:pic>
      <p:pic>
        <p:nvPicPr>
          <p:cNvPr id="72706" name="Picture 2" descr="C:\Users\PC\Desktop\BACK UP 30-4-14\personal\pendrive-2--12-12\giloy\IMG_3284.JPG"/>
          <p:cNvPicPr>
            <a:picLocks noChangeAspect="1" noChangeArrowheads="1"/>
          </p:cNvPicPr>
          <p:nvPr/>
        </p:nvPicPr>
        <p:blipFill>
          <a:blip r:embed="rId4" cstate="print"/>
          <a:srcRect/>
          <a:stretch>
            <a:fillRect/>
          </a:stretch>
        </p:blipFill>
        <p:spPr bwMode="auto">
          <a:xfrm>
            <a:off x="0" y="76200"/>
            <a:ext cx="3505200" cy="4673600"/>
          </a:xfrm>
          <a:prstGeom prst="rect">
            <a:avLst/>
          </a:prstGeom>
          <a:noFill/>
        </p:spPr>
      </p:pic>
      <p:sp>
        <p:nvSpPr>
          <p:cNvPr id="2" name="TextBox 1"/>
          <p:cNvSpPr txBox="1"/>
          <p:nvPr/>
        </p:nvSpPr>
        <p:spPr>
          <a:xfrm>
            <a:off x="1619672" y="2276872"/>
            <a:ext cx="5832648" cy="2215991"/>
          </a:xfrm>
          <a:prstGeom prst="rect">
            <a:avLst/>
          </a:prstGeom>
          <a:noFill/>
        </p:spPr>
        <p:txBody>
          <a:bodyPr wrap="square" rtlCol="0">
            <a:spAutoFit/>
          </a:bodyPr>
          <a:lstStyle/>
          <a:p>
            <a:r>
              <a:rPr lang="en-IN" sz="13800" dirty="0" smtClean="0">
                <a:solidFill>
                  <a:srgbClr val="FF0000"/>
                </a:solidFill>
              </a:rPr>
              <a:t>Thanks</a:t>
            </a:r>
            <a:endParaRPr lang="en-IN" sz="13800" dirty="0">
              <a:solidFill>
                <a:srgbClr val="FF0000"/>
              </a:solidFill>
            </a:endParaRPr>
          </a:p>
        </p:txBody>
      </p:sp>
      <p:sp>
        <p:nvSpPr>
          <p:cNvPr id="7" name="TextBox 6"/>
          <p:cNvSpPr txBox="1"/>
          <p:nvPr/>
        </p:nvSpPr>
        <p:spPr>
          <a:xfrm>
            <a:off x="6800116" y="6059269"/>
            <a:ext cx="2039084" cy="646331"/>
          </a:xfrm>
          <a:prstGeom prst="rect">
            <a:avLst/>
          </a:prstGeom>
          <a:noFill/>
        </p:spPr>
        <p:txBody>
          <a:bodyPr wrap="none" rtlCol="0">
            <a:spAutoFit/>
          </a:bodyPr>
          <a:lstStyle/>
          <a:p>
            <a:r>
              <a:rPr lang="en-IN" dirty="0" err="1" smtClean="0"/>
              <a:t>Giloy</a:t>
            </a:r>
            <a:endParaRPr lang="en-IN" dirty="0" smtClean="0"/>
          </a:p>
          <a:p>
            <a:r>
              <a:rPr lang="en-IN" dirty="0" err="1" smtClean="0"/>
              <a:t>Tinospora</a:t>
            </a:r>
            <a:r>
              <a:rPr lang="en-IN" dirty="0" smtClean="0"/>
              <a:t> </a:t>
            </a:r>
            <a:r>
              <a:rPr lang="en-IN" dirty="0" err="1" smtClean="0"/>
              <a:t>cordifolia</a:t>
            </a:r>
            <a:endParaRPr lang="en-IN" dirty="0"/>
          </a:p>
        </p:txBody>
      </p:sp>
    </p:spTree>
    <p:extLst>
      <p:ext uri="{BB962C8B-B14F-4D97-AF65-F5344CB8AC3E}">
        <p14:creationId xmlns:p14="http://schemas.microsoft.com/office/powerpoint/2010/main" val="29193104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81000"/>
            <a:ext cx="7315200" cy="5742534"/>
          </a:xfrm>
          <a:prstGeom prst="rect">
            <a:avLst/>
          </a:prstGeom>
        </p:spPr>
        <p:txBody>
          <a:bodyPr wrap="square">
            <a:spAutoFit/>
          </a:bodyPr>
          <a:lstStyle/>
          <a:p>
            <a:pPr>
              <a:lnSpc>
                <a:spcPct val="107000"/>
              </a:lnSpc>
              <a:spcAft>
                <a:spcPts val="0"/>
              </a:spcAft>
            </a:pPr>
            <a:r>
              <a:rPr lang="en-IN" sz="2400" b="1" dirty="0">
                <a:latin typeface="Times New Roman" panose="02020603050405020304" pitchFamily="18" charset="0"/>
                <a:ea typeface="Times New Roman" panose="02020603050405020304" pitchFamily="18" charset="0"/>
                <a:cs typeface="Mangal" panose="02040503050203030202" pitchFamily="18" charset="0"/>
              </a:rPr>
              <a:t>Chickpea:</a:t>
            </a:r>
            <a:r>
              <a:rPr lang="en-IN" sz="2400" dirty="0">
                <a:latin typeface="Times New Roman" panose="02020603050405020304" pitchFamily="18" charset="0"/>
                <a:ea typeface="Times New Roman" panose="02020603050405020304" pitchFamily="18" charset="0"/>
                <a:cs typeface="Mangal" panose="02040503050203030202" pitchFamily="18" charset="0"/>
              </a:rPr>
              <a:t> </a:t>
            </a:r>
            <a:endParaRPr lang="en-IN" sz="20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Times New Roman" panose="02020603050405020304" pitchFamily="18" charset="0"/>
                <a:ea typeface="Times New Roman" panose="02020603050405020304" pitchFamily="18" charset="0"/>
                <a:cs typeface="Mangal" panose="02040503050203030202" pitchFamily="18" charset="0"/>
              </a:rPr>
              <a:t>Genetic enhancement and pre-breeding for yield enhancement and broadening the genetic base of existing cultivars.</a:t>
            </a:r>
            <a:endParaRPr lang="en-IN" sz="20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Times New Roman" panose="02020603050405020304" pitchFamily="18" charset="0"/>
                <a:ea typeface="Times New Roman" panose="02020603050405020304" pitchFamily="18" charset="0"/>
                <a:cs typeface="Mangal" panose="02040503050203030202" pitchFamily="18" charset="0"/>
              </a:rPr>
              <a:t>Pyramiding of genes conferring resistance to fusarium wilt and dry root rot through integrated plant breeding </a:t>
            </a:r>
            <a:r>
              <a:rPr lang="en-IN" sz="2400" dirty="0" smtClean="0">
                <a:latin typeface="Times New Roman" panose="02020603050405020304" pitchFamily="18" charset="0"/>
                <a:ea typeface="Times New Roman" panose="02020603050405020304" pitchFamily="18" charset="0"/>
                <a:cs typeface="Mangal" panose="02040503050203030202" pitchFamily="18" charset="0"/>
              </a:rPr>
              <a:t>approach.</a:t>
            </a:r>
            <a:endParaRPr lang="en-IN" sz="20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Times New Roman" panose="02020603050405020304" pitchFamily="18" charset="0"/>
                <a:ea typeface="Times New Roman" panose="02020603050405020304" pitchFamily="18" charset="0"/>
                <a:cs typeface="Mangal" panose="02040503050203030202" pitchFamily="18" charset="0"/>
              </a:rPr>
              <a:t>Development of heat and moisture stress tolerant varieties (QTLs identification for drought, mechanism of heat tolerance etc.).</a:t>
            </a:r>
            <a:endParaRPr lang="en-IN" sz="20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Times New Roman" panose="02020603050405020304" pitchFamily="18" charset="0"/>
                <a:ea typeface="Times New Roman" panose="02020603050405020304" pitchFamily="18" charset="0"/>
                <a:cs typeface="Mangal" panose="02040503050203030202" pitchFamily="18" charset="0"/>
              </a:rPr>
              <a:t>Development of chickpea varieties suitable for </a:t>
            </a:r>
            <a:endParaRPr lang="en-IN" sz="2400" dirty="0" smtClean="0">
              <a:latin typeface="Times New Roman" panose="02020603050405020304" pitchFamily="18" charset="0"/>
              <a:ea typeface="Times New Roman" panose="02020603050405020304" pitchFamily="18" charset="0"/>
              <a:cs typeface="Mangal" panose="02040503050203030202" pitchFamily="18" charset="0"/>
            </a:endParaRPr>
          </a:p>
          <a:p>
            <a:pPr marL="800100" lvl="1" indent="-342900">
              <a:lnSpc>
                <a:spcPct val="107000"/>
              </a:lnSpc>
              <a:spcAft>
                <a:spcPts val="800"/>
              </a:spcAft>
              <a:buSzPts val="1000"/>
              <a:buFont typeface="Symbol" panose="05050102010706020507" pitchFamily="18" charset="2"/>
              <a:buChar char=""/>
              <a:tabLst>
                <a:tab pos="457200" algn="l"/>
              </a:tabLst>
            </a:pPr>
            <a:r>
              <a:rPr lang="en-IN" sz="2400" dirty="0" smtClean="0">
                <a:solidFill>
                  <a:srgbClr val="FF0000"/>
                </a:solidFill>
                <a:latin typeface="Times New Roman" panose="02020603050405020304" pitchFamily="18" charset="0"/>
                <a:ea typeface="Times New Roman" panose="02020603050405020304" pitchFamily="18" charset="0"/>
                <a:cs typeface="Mangal" panose="02040503050203030202" pitchFamily="18" charset="0"/>
              </a:rPr>
              <a:t>mechanical </a:t>
            </a:r>
            <a:r>
              <a:rPr lang="en-IN" sz="24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harvesting </a:t>
            </a:r>
            <a:r>
              <a:rPr lang="en-IN" sz="2400" dirty="0" smtClean="0">
                <a:solidFill>
                  <a:srgbClr val="FF0000"/>
                </a:solidFill>
                <a:latin typeface="Times New Roman" panose="02020603050405020304" pitchFamily="18" charset="0"/>
                <a:ea typeface="Times New Roman" panose="02020603050405020304" pitchFamily="18" charset="0"/>
                <a:cs typeface="Mangal" panose="02040503050203030202" pitchFamily="18" charset="0"/>
              </a:rPr>
              <a:t>and </a:t>
            </a:r>
          </a:p>
          <a:p>
            <a:pPr marL="800100" lvl="1" indent="-342900">
              <a:lnSpc>
                <a:spcPct val="107000"/>
              </a:lnSpc>
              <a:spcAft>
                <a:spcPts val="800"/>
              </a:spcAft>
              <a:buSzPts val="1000"/>
              <a:buFont typeface="Symbol" panose="05050102010706020507" pitchFamily="18" charset="2"/>
              <a:buChar char=""/>
              <a:tabLst>
                <a:tab pos="457200" algn="l"/>
              </a:tabLst>
            </a:pPr>
            <a:r>
              <a:rPr lang="en-IN" sz="2400" dirty="0" smtClean="0">
                <a:solidFill>
                  <a:srgbClr val="FF0000"/>
                </a:solidFill>
                <a:latin typeface="Times New Roman" panose="02020603050405020304" pitchFamily="18" charset="0"/>
                <a:ea typeface="Times New Roman" panose="02020603050405020304" pitchFamily="18" charset="0"/>
                <a:cs typeface="Mangal" panose="02040503050203030202" pitchFamily="18" charset="0"/>
              </a:rPr>
              <a:t>post </a:t>
            </a:r>
            <a:r>
              <a:rPr lang="en-IN" sz="24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emergence herbicide tolerance</a:t>
            </a:r>
            <a:r>
              <a:rPr lang="en-IN" sz="2400" dirty="0">
                <a:latin typeface="Times New Roman" panose="02020603050405020304" pitchFamily="18" charset="0"/>
                <a:ea typeface="Times New Roman" panose="02020603050405020304" pitchFamily="18" charset="0"/>
                <a:cs typeface="Mangal" panose="02040503050203030202" pitchFamily="18" charset="0"/>
              </a:rPr>
              <a:t>.</a:t>
            </a:r>
            <a:endParaRPr lang="en-IN" sz="20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525622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676400"/>
            <a:ext cx="6553200" cy="3854068"/>
          </a:xfrm>
          <a:prstGeom prst="rect">
            <a:avLst/>
          </a:prstGeom>
        </p:spPr>
        <p:txBody>
          <a:bodyPr wrap="square">
            <a:spAutoFit/>
          </a:bodyPr>
          <a:lstStyle/>
          <a:p>
            <a:pPr>
              <a:lnSpc>
                <a:spcPct val="107000"/>
              </a:lnSpc>
              <a:spcAft>
                <a:spcPts val="0"/>
              </a:spcAft>
            </a:pPr>
            <a:r>
              <a:rPr lang="en-IN" sz="2400" b="1" dirty="0" err="1">
                <a:latin typeface="Times New Roman" panose="02020603050405020304" pitchFamily="18" charset="0"/>
                <a:ea typeface="Times New Roman" panose="02020603050405020304" pitchFamily="18" charset="0"/>
                <a:cs typeface="Mangal" panose="02040503050203030202" pitchFamily="18" charset="0"/>
              </a:rPr>
              <a:t>Pigeonpea</a:t>
            </a:r>
            <a:r>
              <a:rPr lang="en-IN" sz="2400" b="1" dirty="0">
                <a:latin typeface="Times New Roman" panose="02020603050405020304" pitchFamily="18" charset="0"/>
                <a:ea typeface="Times New Roman" panose="02020603050405020304" pitchFamily="18" charset="0"/>
                <a:cs typeface="Mangal" panose="02040503050203030202" pitchFamily="18" charset="0"/>
              </a:rPr>
              <a:t>:</a:t>
            </a:r>
            <a:r>
              <a:rPr lang="en-IN" sz="2400" dirty="0">
                <a:latin typeface="Times New Roman" panose="02020603050405020304" pitchFamily="18" charset="0"/>
                <a:ea typeface="Times New Roman" panose="02020603050405020304" pitchFamily="18" charset="0"/>
                <a:cs typeface="Mangal" panose="02040503050203030202" pitchFamily="18" charset="0"/>
              </a:rPr>
              <a:t> </a:t>
            </a:r>
            <a:endParaRPr lang="en-IN" sz="20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Times New Roman" panose="02020603050405020304" pitchFamily="18" charset="0"/>
                <a:ea typeface="Times New Roman" panose="02020603050405020304" pitchFamily="18" charset="0"/>
                <a:cs typeface="Mangal" panose="02040503050203030202" pitchFamily="18" charset="0"/>
              </a:rPr>
              <a:t>Exploitation of </a:t>
            </a:r>
            <a:r>
              <a:rPr lang="en-IN" sz="2400" dirty="0" err="1">
                <a:solidFill>
                  <a:srgbClr val="FF0000"/>
                </a:solidFill>
                <a:latin typeface="Times New Roman" panose="02020603050405020304" pitchFamily="18" charset="0"/>
                <a:ea typeface="Times New Roman" panose="02020603050405020304" pitchFamily="18" charset="0"/>
                <a:cs typeface="Mangal" panose="02040503050203030202" pitchFamily="18" charset="0"/>
              </a:rPr>
              <a:t>heterosis</a:t>
            </a:r>
            <a:r>
              <a:rPr lang="en-IN" sz="2400" dirty="0">
                <a:latin typeface="Times New Roman" panose="02020603050405020304" pitchFamily="18" charset="0"/>
                <a:ea typeface="Times New Roman" panose="02020603050405020304" pitchFamily="18" charset="0"/>
                <a:cs typeface="Mangal" panose="02040503050203030202" pitchFamily="18" charset="0"/>
              </a:rPr>
              <a:t> and development of commercial CGMS based hybrids.</a:t>
            </a:r>
            <a:endParaRPr lang="en-IN" sz="20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Times New Roman" panose="02020603050405020304" pitchFamily="18" charset="0"/>
                <a:ea typeface="Times New Roman" panose="02020603050405020304" pitchFamily="18" charset="0"/>
                <a:cs typeface="Mangal" panose="02040503050203030202" pitchFamily="18" charset="0"/>
              </a:rPr>
              <a:t>Development of improved varieties possessing resistance to major </a:t>
            </a:r>
            <a:r>
              <a:rPr lang="en-IN" sz="24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biotic and abiotic stresses</a:t>
            </a:r>
            <a:r>
              <a:rPr lang="en-IN" sz="2400" dirty="0">
                <a:latin typeface="Times New Roman" panose="02020603050405020304" pitchFamily="18" charset="0"/>
                <a:ea typeface="Times New Roman" panose="02020603050405020304" pitchFamily="18" charset="0"/>
                <a:cs typeface="Mangal" panose="02040503050203030202" pitchFamily="18" charset="0"/>
              </a:rPr>
              <a:t>, and genetic enhancement through </a:t>
            </a:r>
            <a:r>
              <a:rPr lang="en-IN" sz="24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pre-breeding</a:t>
            </a:r>
            <a:r>
              <a:rPr lang="en-IN" sz="2400" dirty="0">
                <a:latin typeface="Times New Roman" panose="02020603050405020304" pitchFamily="18" charset="0"/>
                <a:ea typeface="Times New Roman" panose="02020603050405020304" pitchFamily="18" charset="0"/>
                <a:cs typeface="Mangal" panose="02040503050203030202" pitchFamily="18" charset="0"/>
              </a:rPr>
              <a:t> in long duration </a:t>
            </a:r>
            <a:r>
              <a:rPr lang="en-IN" sz="2400" dirty="0" err="1">
                <a:latin typeface="Times New Roman" panose="02020603050405020304" pitchFamily="18" charset="0"/>
                <a:ea typeface="Times New Roman" panose="02020603050405020304" pitchFamily="18" charset="0"/>
                <a:cs typeface="Mangal" panose="02040503050203030202" pitchFamily="18" charset="0"/>
              </a:rPr>
              <a:t>pigeonpea</a:t>
            </a:r>
            <a:r>
              <a:rPr lang="en-IN" sz="2400" dirty="0">
                <a:latin typeface="Times New Roman" panose="02020603050405020304" pitchFamily="18" charset="0"/>
                <a:ea typeface="Times New Roman" panose="02020603050405020304" pitchFamily="18" charset="0"/>
                <a:cs typeface="Mangal" panose="02040503050203030202" pitchFamily="18" charset="0"/>
              </a:rPr>
              <a:t>. </a:t>
            </a:r>
            <a:endParaRPr lang="en-IN" sz="20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Times New Roman" panose="02020603050405020304" pitchFamily="18" charset="0"/>
                <a:ea typeface="Times New Roman" panose="02020603050405020304" pitchFamily="18" charset="0"/>
                <a:cs typeface="Mangal" panose="02040503050203030202" pitchFamily="18" charset="0"/>
              </a:rPr>
              <a:t>Development of </a:t>
            </a:r>
            <a:r>
              <a:rPr lang="en-IN" sz="24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early maturing varieties </a:t>
            </a:r>
            <a:r>
              <a:rPr lang="en-IN" sz="2400" dirty="0">
                <a:latin typeface="Times New Roman" panose="02020603050405020304" pitchFamily="18" charset="0"/>
                <a:ea typeface="Times New Roman" panose="02020603050405020304" pitchFamily="18" charset="0"/>
                <a:cs typeface="Mangal" panose="02040503050203030202" pitchFamily="18" charset="0"/>
              </a:rPr>
              <a:t>insulated against </a:t>
            </a:r>
            <a:r>
              <a:rPr lang="en-IN" sz="24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pod fly damage</a:t>
            </a:r>
            <a:r>
              <a:rPr lang="en-IN" sz="2400" dirty="0">
                <a:latin typeface="Times New Roman" panose="02020603050405020304" pitchFamily="18" charset="0"/>
                <a:ea typeface="Times New Roman" panose="02020603050405020304" pitchFamily="18" charset="0"/>
                <a:cs typeface="Mangal" panose="02040503050203030202" pitchFamily="18" charset="0"/>
              </a:rPr>
              <a:t>.</a:t>
            </a:r>
            <a:endParaRPr lang="en-IN" sz="20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3598142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997903"/>
            <a:ext cx="7086600" cy="4161845"/>
          </a:xfrm>
          <a:prstGeom prst="rect">
            <a:avLst/>
          </a:prstGeom>
        </p:spPr>
        <p:txBody>
          <a:bodyPr wrap="square">
            <a:spAutoFit/>
          </a:bodyPr>
          <a:lstStyle/>
          <a:p>
            <a:pPr>
              <a:lnSpc>
                <a:spcPct val="107000"/>
              </a:lnSpc>
              <a:spcAft>
                <a:spcPts val="0"/>
              </a:spcAft>
            </a:pPr>
            <a:r>
              <a:rPr lang="en-IN" sz="2400" b="1" dirty="0" err="1">
                <a:latin typeface="Times New Roman" panose="02020603050405020304" pitchFamily="18" charset="0"/>
                <a:ea typeface="Times New Roman" panose="02020603050405020304" pitchFamily="18" charset="0"/>
                <a:cs typeface="Mangal" panose="02040503050203030202" pitchFamily="18" charset="0"/>
              </a:rPr>
              <a:t>Urdbean</a:t>
            </a:r>
            <a:r>
              <a:rPr lang="en-IN" sz="2400" b="1" dirty="0">
                <a:latin typeface="Times New Roman" panose="02020603050405020304" pitchFamily="18" charset="0"/>
                <a:ea typeface="Times New Roman" panose="02020603050405020304" pitchFamily="18" charset="0"/>
                <a:cs typeface="Mangal" panose="02040503050203030202" pitchFamily="18" charset="0"/>
              </a:rPr>
              <a:t>:</a:t>
            </a:r>
            <a:r>
              <a:rPr lang="en-IN" sz="2400" dirty="0">
                <a:latin typeface="Times New Roman" panose="02020603050405020304" pitchFamily="18" charset="0"/>
                <a:ea typeface="Times New Roman" panose="02020603050405020304" pitchFamily="18" charset="0"/>
                <a:cs typeface="Mangal" panose="02040503050203030202" pitchFamily="18" charset="0"/>
              </a:rPr>
              <a:t> </a:t>
            </a:r>
            <a:endParaRPr lang="en-IN" sz="20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Times New Roman" panose="02020603050405020304" pitchFamily="18" charset="0"/>
                <a:ea typeface="Times New Roman" panose="02020603050405020304" pitchFamily="18" charset="0"/>
                <a:cs typeface="Mangal" panose="02040503050203030202" pitchFamily="18" charset="0"/>
              </a:rPr>
              <a:t>High yielding varieties with </a:t>
            </a:r>
            <a:endParaRPr lang="en-IN" sz="2400" dirty="0" smtClean="0">
              <a:latin typeface="Times New Roman" panose="02020603050405020304" pitchFamily="18" charset="0"/>
              <a:ea typeface="Times New Roman" panose="02020603050405020304" pitchFamily="18" charset="0"/>
              <a:cs typeface="Mangal" panose="02040503050203030202" pitchFamily="18" charset="0"/>
            </a:endParaRPr>
          </a:p>
          <a:p>
            <a:pPr marL="800100" lvl="1" indent="-342900">
              <a:lnSpc>
                <a:spcPct val="107000"/>
              </a:lnSpc>
              <a:spcAft>
                <a:spcPts val="800"/>
              </a:spcAft>
              <a:buSzPts val="1000"/>
              <a:buFont typeface="Symbol" panose="05050102010706020507" pitchFamily="18" charset="2"/>
              <a:buChar char=""/>
              <a:tabLst>
                <a:tab pos="457200" algn="l"/>
              </a:tabLst>
            </a:pPr>
            <a:r>
              <a:rPr lang="en-IN" sz="2400" dirty="0" smtClean="0">
                <a:solidFill>
                  <a:srgbClr val="FF0000"/>
                </a:solidFill>
                <a:latin typeface="Times New Roman" panose="02020603050405020304" pitchFamily="18" charset="0"/>
                <a:ea typeface="Times New Roman" panose="02020603050405020304" pitchFamily="18" charset="0"/>
                <a:cs typeface="Mangal" panose="02040503050203030202" pitchFamily="18" charset="0"/>
              </a:rPr>
              <a:t>sympodial </a:t>
            </a:r>
            <a:r>
              <a:rPr lang="en-IN" sz="24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bearing </a:t>
            </a:r>
            <a:r>
              <a:rPr lang="en-IN" sz="2400" dirty="0">
                <a:latin typeface="Times New Roman" panose="02020603050405020304" pitchFamily="18" charset="0"/>
                <a:ea typeface="Times New Roman" panose="02020603050405020304" pitchFamily="18" charset="0"/>
                <a:cs typeface="Mangal" panose="02040503050203030202" pitchFamily="18" charset="0"/>
              </a:rPr>
              <a:t>(soybean type), </a:t>
            </a:r>
            <a:endParaRPr lang="en-IN" sz="2400" dirty="0" smtClean="0">
              <a:latin typeface="Times New Roman" panose="02020603050405020304" pitchFamily="18" charset="0"/>
              <a:ea typeface="Times New Roman" panose="02020603050405020304" pitchFamily="18" charset="0"/>
              <a:cs typeface="Mangal" panose="02040503050203030202" pitchFamily="18" charset="0"/>
            </a:endParaRPr>
          </a:p>
          <a:p>
            <a:pPr marL="800100" lvl="1" indent="-342900">
              <a:lnSpc>
                <a:spcPct val="107000"/>
              </a:lnSpc>
              <a:spcAft>
                <a:spcPts val="800"/>
              </a:spcAft>
              <a:buSzPts val="1000"/>
              <a:buFont typeface="Symbol" panose="05050102010706020507" pitchFamily="18" charset="2"/>
              <a:buChar char=""/>
              <a:tabLst>
                <a:tab pos="457200" algn="l"/>
              </a:tabLst>
            </a:pPr>
            <a:r>
              <a:rPr lang="en-IN" sz="2400" dirty="0" smtClean="0">
                <a:solidFill>
                  <a:srgbClr val="FF0000"/>
                </a:solidFill>
                <a:latin typeface="Times New Roman" panose="02020603050405020304" pitchFamily="18" charset="0"/>
                <a:ea typeface="Times New Roman" panose="02020603050405020304" pitchFamily="18" charset="0"/>
                <a:cs typeface="Mangal" panose="02040503050203030202" pitchFamily="18" charset="0"/>
              </a:rPr>
              <a:t>green </a:t>
            </a:r>
            <a:r>
              <a:rPr lang="en-IN" sz="24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or black seeds</a:t>
            </a:r>
            <a:r>
              <a:rPr lang="en-IN" sz="2400" dirty="0">
                <a:latin typeface="Times New Roman" panose="02020603050405020304" pitchFamily="18" charset="0"/>
                <a:ea typeface="Times New Roman" panose="02020603050405020304" pitchFamily="18" charset="0"/>
                <a:cs typeface="Mangal" panose="02040503050203030202" pitchFamily="18" charset="0"/>
              </a:rPr>
              <a:t>, </a:t>
            </a:r>
            <a:endParaRPr lang="en-IN" sz="2400" dirty="0" smtClean="0">
              <a:latin typeface="Times New Roman" panose="02020603050405020304" pitchFamily="18" charset="0"/>
              <a:ea typeface="Times New Roman" panose="02020603050405020304" pitchFamily="18" charset="0"/>
              <a:cs typeface="Mangal" panose="02040503050203030202" pitchFamily="18" charset="0"/>
            </a:endParaRPr>
          </a:p>
          <a:p>
            <a:pPr marL="800100" lvl="1" indent="-342900">
              <a:lnSpc>
                <a:spcPct val="107000"/>
              </a:lnSpc>
              <a:spcAft>
                <a:spcPts val="800"/>
              </a:spcAft>
              <a:buSzPts val="1000"/>
              <a:buFont typeface="Symbol" panose="05050102010706020507" pitchFamily="18" charset="2"/>
              <a:buChar char=""/>
              <a:tabLst>
                <a:tab pos="457200" algn="l"/>
              </a:tabLst>
            </a:pPr>
            <a:r>
              <a:rPr lang="en-IN" sz="2400" dirty="0" smtClean="0">
                <a:latin typeface="Times New Roman" panose="02020603050405020304" pitchFamily="18" charset="0"/>
                <a:ea typeface="Times New Roman" panose="02020603050405020304" pitchFamily="18" charset="0"/>
                <a:cs typeface="Mangal" panose="02040503050203030202" pitchFamily="18" charset="0"/>
              </a:rPr>
              <a:t>possessing </a:t>
            </a:r>
            <a:r>
              <a:rPr lang="en-IN" sz="2400" dirty="0">
                <a:latin typeface="Times New Roman" panose="02020603050405020304" pitchFamily="18" charset="0"/>
                <a:ea typeface="Times New Roman" panose="02020603050405020304" pitchFamily="18" charset="0"/>
                <a:cs typeface="Mangal" panose="02040503050203030202" pitchFamily="18" charset="0"/>
              </a:rPr>
              <a:t>resistance against yellow mosaic virus and </a:t>
            </a:r>
            <a:r>
              <a:rPr lang="en-IN" sz="2400" dirty="0" err="1">
                <a:latin typeface="Times New Roman" panose="02020603050405020304" pitchFamily="18" charset="0"/>
                <a:ea typeface="Times New Roman" panose="02020603050405020304" pitchFamily="18" charset="0"/>
                <a:cs typeface="Mangal" panose="02040503050203030202" pitchFamily="18" charset="0"/>
              </a:rPr>
              <a:t>Cercospora</a:t>
            </a:r>
            <a:r>
              <a:rPr lang="en-IN" sz="2400" dirty="0">
                <a:latin typeface="Times New Roman" panose="02020603050405020304" pitchFamily="18" charset="0"/>
                <a:ea typeface="Times New Roman" panose="02020603050405020304" pitchFamily="18" charset="0"/>
                <a:cs typeface="Mangal" panose="02040503050203030202" pitchFamily="18" charset="0"/>
              </a:rPr>
              <a:t> leaf spot.</a:t>
            </a:r>
            <a:endParaRPr lang="en-IN" sz="20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Times New Roman" panose="02020603050405020304" pitchFamily="18" charset="0"/>
                <a:ea typeface="Times New Roman" panose="02020603050405020304" pitchFamily="18" charset="0"/>
                <a:cs typeface="Mangal" panose="02040503050203030202" pitchFamily="18" charset="0"/>
              </a:rPr>
              <a:t>Development of high yielding, </a:t>
            </a:r>
            <a:r>
              <a:rPr lang="en-IN" sz="24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MYMIV/MYMV</a:t>
            </a:r>
            <a:r>
              <a:rPr lang="en-IN" sz="2400" dirty="0">
                <a:latin typeface="Times New Roman" panose="02020603050405020304" pitchFamily="18" charset="0"/>
                <a:ea typeface="Times New Roman" panose="02020603050405020304" pitchFamily="18" charset="0"/>
                <a:cs typeface="Mangal" panose="02040503050203030202" pitchFamily="18" charset="0"/>
              </a:rPr>
              <a:t> and </a:t>
            </a:r>
            <a:r>
              <a:rPr lang="en-IN" sz="2400" i="1" dirty="0" err="1">
                <a:latin typeface="Times New Roman" panose="02020603050405020304" pitchFamily="18" charset="0"/>
                <a:ea typeface="Times New Roman" panose="02020603050405020304" pitchFamily="18" charset="0"/>
                <a:cs typeface="Mangal" panose="02040503050203030202" pitchFamily="18" charset="0"/>
              </a:rPr>
              <a:t>Cercospora</a:t>
            </a:r>
            <a:r>
              <a:rPr lang="en-IN" sz="2400" dirty="0">
                <a:latin typeface="Times New Roman" panose="02020603050405020304" pitchFamily="18" charset="0"/>
                <a:ea typeface="Times New Roman" panose="02020603050405020304" pitchFamily="18" charset="0"/>
                <a:cs typeface="Mangal" panose="02040503050203030202" pitchFamily="18" charset="0"/>
              </a:rPr>
              <a:t> leaf spot resistant </a:t>
            </a:r>
            <a:endParaRPr lang="en-IN" sz="2400" dirty="0" smtClean="0">
              <a:latin typeface="Times New Roman" panose="02020603050405020304" pitchFamily="18" charset="0"/>
              <a:ea typeface="Times New Roman" panose="02020603050405020304" pitchFamily="18" charset="0"/>
              <a:cs typeface="Mangal" panose="02040503050203030202" pitchFamily="18" charset="0"/>
            </a:endParaRPr>
          </a:p>
          <a:p>
            <a:pPr marL="800100" lvl="1" indent="-342900">
              <a:lnSpc>
                <a:spcPct val="107000"/>
              </a:lnSpc>
              <a:spcAft>
                <a:spcPts val="800"/>
              </a:spcAft>
              <a:buSzPts val="1000"/>
              <a:buFont typeface="Symbol" panose="05050102010706020507" pitchFamily="18" charset="2"/>
              <a:buChar char=""/>
              <a:tabLst>
                <a:tab pos="457200" algn="l"/>
              </a:tabLst>
            </a:pPr>
            <a:r>
              <a:rPr lang="en-IN" sz="2400" dirty="0" smtClean="0">
                <a:solidFill>
                  <a:srgbClr val="FF0000"/>
                </a:solidFill>
                <a:latin typeface="Times New Roman" panose="02020603050405020304" pitchFamily="18" charset="0"/>
                <a:ea typeface="Times New Roman" panose="02020603050405020304" pitchFamily="18" charset="0"/>
                <a:cs typeface="Mangal" panose="02040503050203030202" pitchFamily="18" charset="0"/>
              </a:rPr>
              <a:t>varieties </a:t>
            </a:r>
            <a:r>
              <a:rPr lang="en-IN" sz="24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for spring/summer seasons.</a:t>
            </a:r>
            <a:endParaRPr lang="en-IN" sz="2000" dirty="0">
              <a:solidFill>
                <a:srgbClr val="FF0000"/>
              </a:solidFill>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1606655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609600"/>
            <a:ext cx="7315200" cy="4557017"/>
          </a:xfrm>
          <a:prstGeom prst="rect">
            <a:avLst/>
          </a:prstGeom>
        </p:spPr>
        <p:txBody>
          <a:bodyPr wrap="square">
            <a:spAutoFit/>
          </a:bodyPr>
          <a:lstStyle/>
          <a:p>
            <a:pPr>
              <a:lnSpc>
                <a:spcPct val="107000"/>
              </a:lnSpc>
              <a:spcAft>
                <a:spcPts val="0"/>
              </a:spcAft>
            </a:pPr>
            <a:r>
              <a:rPr lang="en-IN" sz="2400" b="1" dirty="0" err="1">
                <a:latin typeface="Times New Roman" panose="02020603050405020304" pitchFamily="18" charset="0"/>
                <a:ea typeface="Times New Roman" panose="02020603050405020304" pitchFamily="18" charset="0"/>
                <a:cs typeface="Mangal" panose="02040503050203030202" pitchFamily="18" charset="0"/>
              </a:rPr>
              <a:t>Mungbean</a:t>
            </a:r>
            <a:r>
              <a:rPr lang="en-IN" sz="2400" b="1" dirty="0">
                <a:latin typeface="Times New Roman" panose="02020603050405020304" pitchFamily="18" charset="0"/>
                <a:ea typeface="Times New Roman" panose="02020603050405020304" pitchFamily="18" charset="0"/>
                <a:cs typeface="Mangal" panose="02040503050203030202" pitchFamily="18" charset="0"/>
              </a:rPr>
              <a:t>:</a:t>
            </a:r>
            <a:r>
              <a:rPr lang="en-IN" sz="2400" dirty="0">
                <a:latin typeface="Times New Roman" panose="02020603050405020304" pitchFamily="18" charset="0"/>
                <a:ea typeface="Times New Roman" panose="02020603050405020304" pitchFamily="18" charset="0"/>
                <a:cs typeface="Mangal" panose="02040503050203030202" pitchFamily="18" charset="0"/>
              </a:rPr>
              <a:t> </a:t>
            </a:r>
            <a:endParaRPr lang="en-IN" sz="20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Times New Roman" panose="02020603050405020304" pitchFamily="18" charset="0"/>
                <a:ea typeface="Times New Roman" panose="02020603050405020304" pitchFamily="18" charset="0"/>
                <a:cs typeface="Mangal" panose="02040503050203030202" pitchFamily="18" charset="0"/>
              </a:rPr>
              <a:t>Genetic improvement for grain yield and diseases resistance in </a:t>
            </a:r>
            <a:r>
              <a:rPr lang="en-IN" sz="24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short maturity background </a:t>
            </a:r>
            <a:r>
              <a:rPr lang="en-IN" sz="2400" dirty="0">
                <a:latin typeface="Times New Roman" panose="02020603050405020304" pitchFamily="18" charset="0"/>
                <a:ea typeface="Times New Roman" panose="02020603050405020304" pitchFamily="18" charset="0"/>
                <a:cs typeface="Mangal" panose="02040503050203030202" pitchFamily="18" charset="0"/>
              </a:rPr>
              <a:t>for </a:t>
            </a:r>
            <a:r>
              <a:rPr lang="en-IN" sz="24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spring/summer season</a:t>
            </a:r>
            <a:r>
              <a:rPr lang="en-IN" sz="2400" dirty="0">
                <a:latin typeface="Times New Roman" panose="02020603050405020304" pitchFamily="18" charset="0"/>
                <a:ea typeface="Times New Roman" panose="02020603050405020304" pitchFamily="18" charset="0"/>
                <a:cs typeface="Mangal" panose="02040503050203030202" pitchFamily="18" charset="0"/>
              </a:rPr>
              <a:t>.</a:t>
            </a:r>
            <a:endParaRPr lang="en-IN" sz="2000" dirty="0">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N" sz="2400" dirty="0">
                <a:latin typeface="Times New Roman" panose="02020603050405020304" pitchFamily="18" charset="0"/>
                <a:ea typeface="Times New Roman" panose="02020603050405020304" pitchFamily="18" charset="0"/>
                <a:cs typeface="Mangal" panose="02040503050203030202" pitchFamily="18" charset="0"/>
              </a:rPr>
              <a:t>Development of </a:t>
            </a:r>
            <a:endParaRPr lang="en-IN" sz="2400" dirty="0" smtClean="0">
              <a:latin typeface="Times New Roman" panose="02020603050405020304" pitchFamily="18" charset="0"/>
              <a:ea typeface="Times New Roman" panose="02020603050405020304" pitchFamily="18" charset="0"/>
              <a:cs typeface="Mangal" panose="02040503050203030202" pitchFamily="18" charset="0"/>
            </a:endParaRPr>
          </a:p>
          <a:p>
            <a:pPr marL="800100" lvl="1" indent="-342900">
              <a:lnSpc>
                <a:spcPct val="107000"/>
              </a:lnSpc>
              <a:spcAft>
                <a:spcPts val="800"/>
              </a:spcAft>
              <a:buSzPts val="1000"/>
              <a:buFont typeface="Symbol" panose="05050102010706020507" pitchFamily="18" charset="2"/>
              <a:buChar char=""/>
              <a:tabLst>
                <a:tab pos="457200" algn="l"/>
              </a:tabLst>
            </a:pPr>
            <a:r>
              <a:rPr lang="en-IN" sz="2400" dirty="0" smtClean="0">
                <a:solidFill>
                  <a:srgbClr val="FF0000"/>
                </a:solidFill>
                <a:latin typeface="Times New Roman" panose="02020603050405020304" pitchFamily="18" charset="0"/>
                <a:ea typeface="Times New Roman" panose="02020603050405020304" pitchFamily="18" charset="0"/>
                <a:cs typeface="Mangal" panose="02040503050203030202" pitchFamily="18" charset="0"/>
              </a:rPr>
              <a:t>medium-short </a:t>
            </a:r>
            <a:r>
              <a:rPr lang="en-IN" sz="24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duration</a:t>
            </a:r>
            <a:r>
              <a:rPr lang="en-IN" sz="2400" dirty="0">
                <a:latin typeface="Times New Roman" panose="02020603050405020304" pitchFamily="18" charset="0"/>
                <a:ea typeface="Times New Roman" panose="02020603050405020304" pitchFamily="18" charset="0"/>
                <a:cs typeface="Mangal" panose="02040503050203030202" pitchFamily="18" charset="0"/>
              </a:rPr>
              <a:t>, </a:t>
            </a:r>
            <a:endParaRPr lang="en-IN" sz="2400" dirty="0" smtClean="0">
              <a:latin typeface="Times New Roman" panose="02020603050405020304" pitchFamily="18" charset="0"/>
              <a:ea typeface="Times New Roman" panose="02020603050405020304" pitchFamily="18" charset="0"/>
              <a:cs typeface="Mangal" panose="02040503050203030202" pitchFamily="18" charset="0"/>
            </a:endParaRPr>
          </a:p>
          <a:p>
            <a:pPr marL="800100" lvl="1" indent="-342900">
              <a:lnSpc>
                <a:spcPct val="107000"/>
              </a:lnSpc>
              <a:spcAft>
                <a:spcPts val="800"/>
              </a:spcAft>
              <a:buSzPts val="1000"/>
              <a:buFont typeface="Symbol" panose="05050102010706020507" pitchFamily="18" charset="2"/>
              <a:buChar char=""/>
              <a:tabLst>
                <a:tab pos="457200" algn="l"/>
              </a:tabLst>
            </a:pPr>
            <a:r>
              <a:rPr lang="en-IN" sz="2400" dirty="0" smtClean="0">
                <a:solidFill>
                  <a:srgbClr val="FF0000"/>
                </a:solidFill>
                <a:latin typeface="Times New Roman" panose="02020603050405020304" pitchFamily="18" charset="0"/>
                <a:ea typeface="Times New Roman" panose="02020603050405020304" pitchFamily="18" charset="0"/>
                <a:cs typeface="Mangal" panose="02040503050203030202" pitchFamily="18" charset="0"/>
              </a:rPr>
              <a:t>non-shattering</a:t>
            </a:r>
            <a:r>
              <a:rPr lang="en-IN" sz="2400" dirty="0" smtClean="0">
                <a:latin typeface="Times New Roman" panose="02020603050405020304" pitchFamily="18" charset="0"/>
                <a:ea typeface="Times New Roman" panose="02020603050405020304" pitchFamily="18" charset="0"/>
                <a:cs typeface="Mangal" panose="02040503050203030202" pitchFamily="18" charset="0"/>
              </a:rPr>
              <a:t> </a:t>
            </a:r>
            <a:r>
              <a:rPr lang="en-IN" sz="2400" dirty="0">
                <a:latin typeface="Times New Roman" panose="02020603050405020304" pitchFamily="18" charset="0"/>
                <a:ea typeface="Times New Roman" panose="02020603050405020304" pitchFamily="18" charset="0"/>
                <a:cs typeface="Mangal" panose="02040503050203030202" pitchFamily="18" charset="0"/>
              </a:rPr>
              <a:t>varieties </a:t>
            </a:r>
            <a:endParaRPr lang="en-IN" sz="2400" dirty="0" smtClean="0">
              <a:latin typeface="Times New Roman" panose="02020603050405020304" pitchFamily="18" charset="0"/>
              <a:ea typeface="Times New Roman" panose="02020603050405020304" pitchFamily="18" charset="0"/>
              <a:cs typeface="Mangal" panose="02040503050203030202" pitchFamily="18" charset="0"/>
            </a:endParaRPr>
          </a:p>
          <a:p>
            <a:pPr marL="800100" lvl="1" indent="-342900">
              <a:lnSpc>
                <a:spcPct val="107000"/>
              </a:lnSpc>
              <a:spcAft>
                <a:spcPts val="800"/>
              </a:spcAft>
              <a:buSzPts val="1000"/>
              <a:buFont typeface="Symbol" panose="05050102010706020507" pitchFamily="18" charset="2"/>
              <a:buChar char=""/>
              <a:tabLst>
                <a:tab pos="457200" algn="l"/>
              </a:tabLst>
            </a:pPr>
            <a:r>
              <a:rPr lang="en-IN" sz="2400" dirty="0" smtClean="0">
                <a:latin typeface="Times New Roman" panose="02020603050405020304" pitchFamily="18" charset="0"/>
                <a:ea typeface="Times New Roman" panose="02020603050405020304" pitchFamily="18" charset="0"/>
                <a:cs typeface="Mangal" panose="02040503050203030202" pitchFamily="18" charset="0"/>
              </a:rPr>
              <a:t>tolerating </a:t>
            </a:r>
            <a:r>
              <a:rPr lang="en-IN" sz="2400" dirty="0">
                <a:solidFill>
                  <a:srgbClr val="FF0000"/>
                </a:solidFill>
                <a:latin typeface="Times New Roman" panose="02020603050405020304" pitchFamily="18" charset="0"/>
                <a:ea typeface="Times New Roman" panose="02020603050405020304" pitchFamily="18" charset="0"/>
                <a:cs typeface="Mangal" panose="02040503050203030202" pitchFamily="18" charset="0"/>
              </a:rPr>
              <a:t>pre-harvest sprouting </a:t>
            </a:r>
            <a:r>
              <a:rPr lang="en-IN" sz="2400" dirty="0">
                <a:latin typeface="Times New Roman" panose="02020603050405020304" pitchFamily="18" charset="0"/>
                <a:ea typeface="Times New Roman" panose="02020603050405020304" pitchFamily="18" charset="0"/>
                <a:cs typeface="Mangal" panose="02040503050203030202" pitchFamily="18" charset="0"/>
              </a:rPr>
              <a:t>and </a:t>
            </a:r>
            <a:endParaRPr lang="en-IN" sz="2400" dirty="0" smtClean="0">
              <a:latin typeface="Times New Roman" panose="02020603050405020304" pitchFamily="18" charset="0"/>
              <a:ea typeface="Times New Roman" panose="02020603050405020304" pitchFamily="18" charset="0"/>
              <a:cs typeface="Mangal" panose="02040503050203030202" pitchFamily="18" charset="0"/>
            </a:endParaRPr>
          </a:p>
          <a:p>
            <a:pPr marL="800100" lvl="1" indent="-342900">
              <a:lnSpc>
                <a:spcPct val="107000"/>
              </a:lnSpc>
              <a:spcAft>
                <a:spcPts val="800"/>
              </a:spcAft>
              <a:buSzPts val="1000"/>
              <a:buFont typeface="Symbol" panose="05050102010706020507" pitchFamily="18" charset="2"/>
              <a:buChar char=""/>
              <a:tabLst>
                <a:tab pos="457200" algn="l"/>
              </a:tabLst>
            </a:pPr>
            <a:r>
              <a:rPr lang="en-IN" sz="2400" dirty="0" smtClean="0">
                <a:latin typeface="Times New Roman" panose="02020603050405020304" pitchFamily="18" charset="0"/>
                <a:ea typeface="Times New Roman" panose="02020603050405020304" pitchFamily="18" charset="0"/>
                <a:cs typeface="Mangal" panose="02040503050203030202" pitchFamily="18" charset="0"/>
              </a:rPr>
              <a:t>resistant </a:t>
            </a:r>
            <a:r>
              <a:rPr lang="en-IN" sz="2400" dirty="0">
                <a:latin typeface="Times New Roman" panose="02020603050405020304" pitchFamily="18" charset="0"/>
                <a:ea typeface="Times New Roman" panose="02020603050405020304" pitchFamily="18" charset="0"/>
                <a:cs typeface="Mangal" panose="02040503050203030202" pitchFamily="18" charset="0"/>
              </a:rPr>
              <a:t>to major diseases for </a:t>
            </a:r>
            <a:r>
              <a:rPr lang="en-IN" sz="2400" dirty="0" err="1">
                <a:latin typeface="Times New Roman" panose="02020603050405020304" pitchFamily="18" charset="0"/>
                <a:ea typeface="Times New Roman" panose="02020603050405020304" pitchFamily="18" charset="0"/>
                <a:cs typeface="Mangal" panose="02040503050203030202" pitchFamily="18" charset="0"/>
              </a:rPr>
              <a:t>kharif</a:t>
            </a:r>
            <a:r>
              <a:rPr lang="en-IN" sz="2400" dirty="0">
                <a:latin typeface="Times New Roman" panose="02020603050405020304" pitchFamily="18" charset="0"/>
                <a:ea typeface="Times New Roman" panose="02020603050405020304" pitchFamily="18" charset="0"/>
                <a:cs typeface="Mangal" panose="02040503050203030202" pitchFamily="18" charset="0"/>
              </a:rPr>
              <a:t> and </a:t>
            </a:r>
            <a:r>
              <a:rPr lang="en-IN" sz="2400" dirty="0" err="1">
                <a:latin typeface="Times New Roman" panose="02020603050405020304" pitchFamily="18" charset="0"/>
                <a:ea typeface="Times New Roman" panose="02020603050405020304" pitchFamily="18" charset="0"/>
                <a:cs typeface="Mangal" panose="02040503050203030202" pitchFamily="18" charset="0"/>
              </a:rPr>
              <a:t>rabi</a:t>
            </a:r>
            <a:r>
              <a:rPr lang="en-IN" sz="2400" dirty="0">
                <a:latin typeface="Times New Roman" panose="02020603050405020304" pitchFamily="18" charset="0"/>
                <a:ea typeface="Times New Roman" panose="02020603050405020304" pitchFamily="18" charset="0"/>
                <a:cs typeface="Mangal" panose="02040503050203030202" pitchFamily="18" charset="0"/>
              </a:rPr>
              <a:t> season.</a:t>
            </a:r>
            <a:endParaRPr lang="en-IN" sz="20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33880015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2411</TotalTime>
  <Words>3081</Words>
  <Application>Microsoft Office PowerPoint</Application>
  <PresentationFormat>On-screen Show (4:3)</PresentationFormat>
  <Paragraphs>580</Paragraphs>
  <Slides>52</Slides>
  <Notes>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52</vt:i4>
      </vt:variant>
    </vt:vector>
  </HeadingPairs>
  <TitlesOfParts>
    <vt:vector size="63" baseType="lpstr">
      <vt:lpstr>Arial</vt:lpstr>
      <vt:lpstr>Calibri</vt:lpstr>
      <vt:lpstr>Kartika</vt:lpstr>
      <vt:lpstr>Mangal</vt:lpstr>
      <vt:lpstr>NimbusRomNo9L</vt:lpstr>
      <vt:lpstr>Symbol</vt:lpstr>
      <vt:lpstr>Times New Roman</vt:lpstr>
      <vt:lpstr>Wingdings</vt:lpstr>
      <vt:lpstr>Office Theme</vt:lpstr>
      <vt:lpstr>Bitmap Image</vt:lpstr>
      <vt:lpstr>Slide</vt:lpstr>
      <vt:lpstr>Pulses overview; status and opportunities for genetic enhancement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MOTH BEAN</vt:lpstr>
      <vt:lpstr>PowerPoint Presentation</vt:lpstr>
      <vt:lpstr>MOTHBEAN varieties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Opportunities for genetic enhancement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Trends in Area, Production and Productivity of arid legumes</dc:title>
  <dc:creator>Sharma Ji</dc:creator>
  <cp:lastModifiedBy>zpd1</cp:lastModifiedBy>
  <cp:revision>102</cp:revision>
  <dcterms:created xsi:type="dcterms:W3CDTF">2006-08-16T00:00:00Z</dcterms:created>
  <dcterms:modified xsi:type="dcterms:W3CDTF">2018-07-28T10:40:38Z</dcterms:modified>
</cp:coreProperties>
</file>